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77" r:id="rId4"/>
    <p:sldId id="262" r:id="rId5"/>
    <p:sldId id="259" r:id="rId6"/>
    <p:sldId id="260" r:id="rId7"/>
    <p:sldId id="258" r:id="rId8"/>
    <p:sldId id="285" r:id="rId9"/>
    <p:sldId id="280" r:id="rId10"/>
    <p:sldId id="279" r:id="rId11"/>
    <p:sldId id="281" r:id="rId12"/>
    <p:sldId id="261" r:id="rId13"/>
    <p:sldId id="264" r:id="rId14"/>
    <p:sldId id="278" r:id="rId15"/>
    <p:sldId id="263" r:id="rId16"/>
    <p:sldId id="265" r:id="rId17"/>
    <p:sldId id="266" r:id="rId18"/>
    <p:sldId id="283" r:id="rId19"/>
    <p:sldId id="268" r:id="rId20"/>
    <p:sldId id="286" r:id="rId21"/>
    <p:sldId id="270" r:id="rId22"/>
    <p:sldId id="273" r:id="rId23"/>
    <p:sldId id="271" r:id="rId24"/>
    <p:sldId id="272" r:id="rId25"/>
    <p:sldId id="26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46986-618A-4BBE-9286-D9CFBA855B45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060B8-3311-4453-B7F0-71954DA2D9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692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60B8-3311-4453-B7F0-71954DA2D9E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453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2357422" y="928670"/>
            <a:ext cx="4714908" cy="22145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60" y="1285860"/>
            <a:ext cx="4572032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488" y="3500438"/>
            <a:ext cx="3429024" cy="150019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8" name="Рисунок 7" descr="Рисунок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500098" y="6419124"/>
            <a:ext cx="2962411" cy="43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2714612" y="142876"/>
            <a:ext cx="6286544" cy="65722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74638"/>
            <a:ext cx="5900750" cy="11430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488" y="1600200"/>
            <a:ext cx="5829312" cy="4829196"/>
          </a:xfrm>
          <a:solidFill>
            <a:srgbClr val="FFFF00"/>
          </a:solidFill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8" name="Рисунок 7" descr="Рисунок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57222" y="6419124"/>
            <a:ext cx="2962411" cy="43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214282" y="142852"/>
            <a:ext cx="6286544" cy="65722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" y="428604"/>
            <a:ext cx="5900750" cy="11430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2" y="1643050"/>
            <a:ext cx="5829312" cy="4829196"/>
          </a:xfrm>
          <a:solidFill>
            <a:srgbClr val="FFFF00"/>
          </a:solidFill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8" name="Рисунок 7" descr="Рисунок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81589" y="6419124"/>
            <a:ext cx="2962411" cy="438876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>
          <a:xfrm>
            <a:off x="6500826" y="1071546"/>
            <a:ext cx="428628" cy="1928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55776" y="1124744"/>
            <a:ext cx="4392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Один день в детском саду </a:t>
            </a:r>
            <a:endParaRPr lang="ru-RU" sz="54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6632"/>
            <a:ext cx="583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/>
            </a:r>
            <a:br>
              <a:rPr lang="ru-RU" sz="4000" b="1" dirty="0">
                <a:solidFill>
                  <a:schemeClr val="bg1"/>
                </a:solidFill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36912"/>
            <a:ext cx="60486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Уметь воспринимать небольшие </a:t>
            </a:r>
            <a:r>
              <a:rPr lang="ru-RU" sz="2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сказки, рассказы без наглядного сопровождения. </a:t>
            </a:r>
          </a:p>
          <a:p>
            <a:pPr algn="ctr"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Читать наизусть небольшие </a:t>
            </a:r>
            <a:r>
              <a:rPr lang="ru-RU" sz="2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стихотворениях. </a:t>
            </a:r>
          </a:p>
          <a:p>
            <a:pPr algn="ctr"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Воспроизводить содержание художественных произведений с помощью вопросов воспитателя.</a:t>
            </a:r>
            <a:endParaRPr lang="ru-RU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80924_155811.jpg"/>
          <p:cNvPicPr>
            <a:picLocks noChangeAspect="1"/>
          </p:cNvPicPr>
          <p:nvPr/>
        </p:nvPicPr>
        <p:blipFill>
          <a:blip r:embed="rId2" cstate="print"/>
          <a:srcRect t="31100" r="21601"/>
          <a:stretch>
            <a:fillRect/>
          </a:stretch>
        </p:blipFill>
        <p:spPr>
          <a:xfrm>
            <a:off x="6372200" y="3645024"/>
            <a:ext cx="2580975" cy="302433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116632"/>
            <a:ext cx="496855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/>
            </a:r>
            <a:br>
              <a:rPr lang="ru-RU" sz="4000" b="1" dirty="0">
                <a:solidFill>
                  <a:schemeClr val="bg1"/>
                </a:solidFill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268760"/>
            <a:ext cx="57606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Узнавать знакомые мелодии и различает высоту звуков (высокий — низкий). 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Вместе с воспитателем подпевать в песне музыкальные фразы. 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Двигаться в соответствии с характером музыки, начинать движение с первыми звуками музыки. 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Умеет выполнять движения: притопывать ногой, хлопать в ладоши, поворачивать кисти рук. 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Называть музыкальные инструменты: погремушки, бубен. </a:t>
            </a:r>
          </a:p>
        </p:txBody>
      </p:sp>
      <p:pic>
        <p:nvPicPr>
          <p:cNvPr id="5" name="Рисунок 4" descr="IMG_20180924_090937.jpg"/>
          <p:cNvPicPr>
            <a:picLocks noChangeAspect="1"/>
          </p:cNvPicPr>
          <p:nvPr/>
        </p:nvPicPr>
        <p:blipFill>
          <a:blip r:embed="rId2" cstate="print"/>
          <a:srcRect t="3801" b="34250"/>
          <a:stretch>
            <a:fillRect/>
          </a:stretch>
        </p:blipFill>
        <p:spPr>
          <a:xfrm>
            <a:off x="6345702" y="188640"/>
            <a:ext cx="2680722" cy="295232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 descr="IMG_20180924_091527.jpg"/>
          <p:cNvPicPr>
            <a:picLocks noChangeAspect="1"/>
          </p:cNvPicPr>
          <p:nvPr/>
        </p:nvPicPr>
        <p:blipFill>
          <a:blip r:embed="rId3" cstate="print"/>
          <a:srcRect t="3801" b="19550"/>
          <a:stretch>
            <a:fillRect/>
          </a:stretch>
        </p:blipFill>
        <p:spPr>
          <a:xfrm>
            <a:off x="6444208" y="3258870"/>
            <a:ext cx="2555684" cy="348249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0648"/>
            <a:ext cx="396044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</a:p>
          <a:p>
            <a:pPr algn="ctr"/>
            <a:endParaRPr lang="ru-RU" sz="4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/>
            </a:r>
            <a:br>
              <a:rPr lang="ru-RU" sz="4000" b="1" dirty="0">
                <a:solidFill>
                  <a:schemeClr val="bg1"/>
                </a:solidFill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84784"/>
            <a:ext cx="61206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Правильно держать карандаш и кисть (тремя пальцами)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Уметь проводить прямую линию, наклонные, длинные, короткие, пересекающиеся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Рисовать предмет округлой формы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Уметь ритмично наносить штриховку и мазки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Изображать простейшие предметы и явления действительности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1773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5904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340768"/>
            <a:ext cx="59766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уметь раскатывать комок пластилина прямыми и круговыми движениями кистей рук; 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отламывать от большого комка маленькие комочки,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сплющивать их ладонями; 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соединять концы раскатанной палочки, плотно прижимая их друг к другу, 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лепить несложные предметы; 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аккуратно пользоваться пластилином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68613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0"/>
            <a:ext cx="48245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Познание (математика)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/>
            </a:r>
            <a:br>
              <a:rPr lang="ru-RU" sz="4000" b="1" dirty="0">
                <a:solidFill>
                  <a:schemeClr val="bg1"/>
                </a:solidFill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700808"/>
            <a:ext cx="58326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Различать предметы по величине, используя слова «большой», «маленький».</a:t>
            </a:r>
          </a:p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Уметь видеть один и много предметов, используя слова «один» , «много» , «ни одного». </a:t>
            </a:r>
          </a:p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Сравнивать два предмета, разные по величине (большой- маленький)</a:t>
            </a:r>
          </a:p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Узнавать знакомые геометрические формы (Кубик, шар, кирпичик) называть их.</a:t>
            </a:r>
          </a:p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Различать 4 цвета основного спектра (синий, красный, желтый, зеленый) знать чёрный и белый</a:t>
            </a:r>
          </a:p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Уметь ориентироваться в пространстве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68613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88640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Физкультура</a:t>
            </a:r>
          </a:p>
        </p:txBody>
      </p:sp>
      <p:pic>
        <p:nvPicPr>
          <p:cNvPr id="3" name="Рисунок 2" descr="IMG_20180918_154720.jpg"/>
          <p:cNvPicPr>
            <a:picLocks noChangeAspect="1"/>
          </p:cNvPicPr>
          <p:nvPr/>
        </p:nvPicPr>
        <p:blipFill>
          <a:blip r:embed="rId2" cstate="print"/>
          <a:srcRect l="22400" t="14700" r="12268" b="43700"/>
          <a:stretch>
            <a:fillRect/>
          </a:stretch>
        </p:blipFill>
        <p:spPr>
          <a:xfrm>
            <a:off x="6516216" y="116632"/>
            <a:ext cx="2520280" cy="285293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 descr="IMG_20180918_154902.jpg"/>
          <p:cNvPicPr>
            <a:picLocks noChangeAspect="1"/>
          </p:cNvPicPr>
          <p:nvPr/>
        </p:nvPicPr>
        <p:blipFill>
          <a:blip r:embed="rId3" cstate="print"/>
          <a:srcRect t="14300" b="24800"/>
          <a:stretch>
            <a:fillRect/>
          </a:stretch>
        </p:blipFill>
        <p:spPr>
          <a:xfrm>
            <a:off x="6300192" y="3717032"/>
            <a:ext cx="2660431" cy="2880320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 descr="IMG_20180918_155204.jpg"/>
          <p:cNvPicPr>
            <a:picLocks noChangeAspect="1"/>
          </p:cNvPicPr>
          <p:nvPr/>
        </p:nvPicPr>
        <p:blipFill>
          <a:blip r:embed="rId4" cstate="print"/>
          <a:srcRect l="31888" t="6601" r="20075" b="30400"/>
          <a:stretch>
            <a:fillRect/>
          </a:stretch>
        </p:blipFill>
        <p:spPr>
          <a:xfrm>
            <a:off x="1403648" y="4077072"/>
            <a:ext cx="3384376" cy="2496671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1052736"/>
            <a:ext cx="60486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Уметь выполнять ходьбу и бег, не наталкиваясь на других детей. </a:t>
            </a:r>
          </a:p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прыгать на двух ногах на месте, с продвижением вперед и т.д. </a:t>
            </a:r>
          </a:p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брать, держать, переносить, класть, бросать, катать мяч. </a:t>
            </a:r>
          </a:p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ползать, подлезать под натянутую веревку,</a:t>
            </a:r>
          </a:p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перелезать через бревно, лежащее на полу.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81737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1124744"/>
            <a:ext cx="36187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Подготовка </a:t>
            </a:r>
          </a:p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прогулке</a:t>
            </a:r>
          </a:p>
        </p:txBody>
      </p:sp>
      <p:pic>
        <p:nvPicPr>
          <p:cNvPr id="3" name="Рисунок 2" descr="IMG_20180918_095827.jpg"/>
          <p:cNvPicPr>
            <a:picLocks noChangeAspect="1"/>
          </p:cNvPicPr>
          <p:nvPr/>
        </p:nvPicPr>
        <p:blipFill>
          <a:blip r:embed="rId2" cstate="print"/>
          <a:srcRect l="12667" t="14300" b="20601"/>
          <a:stretch>
            <a:fillRect/>
          </a:stretch>
        </p:blipFill>
        <p:spPr>
          <a:xfrm>
            <a:off x="179512" y="3905672"/>
            <a:ext cx="2227869" cy="295232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 descr="IMG_20180917_095630.jpg"/>
          <p:cNvPicPr>
            <a:picLocks noChangeAspect="1"/>
          </p:cNvPicPr>
          <p:nvPr/>
        </p:nvPicPr>
        <p:blipFill>
          <a:blip r:embed="rId3" cstate="print"/>
          <a:srcRect b="8164"/>
          <a:stretch>
            <a:fillRect/>
          </a:stretch>
        </p:blipFill>
        <p:spPr>
          <a:xfrm>
            <a:off x="2555776" y="3449575"/>
            <a:ext cx="2016224" cy="3291793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 descr="IMG_20180917_095622.jpg"/>
          <p:cNvPicPr>
            <a:picLocks noChangeAspect="1"/>
          </p:cNvPicPr>
          <p:nvPr/>
        </p:nvPicPr>
        <p:blipFill>
          <a:blip r:embed="rId4" cstate="print"/>
          <a:srcRect l="20134" t="6951" r="20134" b="24800"/>
          <a:stretch>
            <a:fillRect/>
          </a:stretch>
        </p:blipFill>
        <p:spPr>
          <a:xfrm>
            <a:off x="179512" y="188640"/>
            <a:ext cx="1807955" cy="367240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 descr="IMG_20180917_095644.jpg"/>
          <p:cNvPicPr>
            <a:picLocks noChangeAspect="1"/>
          </p:cNvPicPr>
          <p:nvPr/>
        </p:nvPicPr>
        <p:blipFill>
          <a:blip r:embed="rId5" cstate="print"/>
          <a:srcRect r="10801" b="30050"/>
          <a:stretch>
            <a:fillRect/>
          </a:stretch>
        </p:blipFill>
        <p:spPr>
          <a:xfrm>
            <a:off x="6948264" y="3785927"/>
            <a:ext cx="2088232" cy="2911253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Рисунок 7" descr="IMG_20180918_095830.jpg"/>
          <p:cNvPicPr>
            <a:picLocks noChangeAspect="1"/>
          </p:cNvPicPr>
          <p:nvPr/>
        </p:nvPicPr>
        <p:blipFill>
          <a:blip r:embed="rId6" cstate="print"/>
          <a:srcRect l="29467" t="13251" b="18264"/>
          <a:stretch>
            <a:fillRect/>
          </a:stretch>
        </p:blipFill>
        <p:spPr>
          <a:xfrm>
            <a:off x="7092281" y="116632"/>
            <a:ext cx="2051720" cy="354157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Рисунок 8" descr="IMG_20180918_095833.jpg"/>
          <p:cNvPicPr>
            <a:picLocks noChangeAspect="1"/>
          </p:cNvPicPr>
          <p:nvPr/>
        </p:nvPicPr>
        <p:blipFill>
          <a:blip r:embed="rId7" cstate="print"/>
          <a:srcRect t="1701" r="14534" b="13250"/>
          <a:stretch>
            <a:fillRect/>
          </a:stretch>
        </p:blipFill>
        <p:spPr>
          <a:xfrm>
            <a:off x="4716016" y="3356992"/>
            <a:ext cx="1872350" cy="331236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07982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76727" y="0"/>
            <a:ext cx="29957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Прогулка</a:t>
            </a:r>
          </a:p>
        </p:txBody>
      </p:sp>
      <p:pic>
        <p:nvPicPr>
          <p:cNvPr id="5" name="Рисунок 4" descr="IMG_20180918_102027.jpg"/>
          <p:cNvPicPr>
            <a:picLocks noChangeAspect="1"/>
          </p:cNvPicPr>
          <p:nvPr/>
        </p:nvPicPr>
        <p:blipFill>
          <a:blip r:embed="rId2" cstate="print"/>
          <a:srcRect l="12667" t="13251" r="18267" b="12200"/>
          <a:stretch>
            <a:fillRect/>
          </a:stretch>
        </p:blipFill>
        <p:spPr>
          <a:xfrm>
            <a:off x="6876256" y="1628800"/>
            <a:ext cx="2138942" cy="410445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 descr="IMG_20180918_102323.jpg"/>
          <p:cNvPicPr>
            <a:picLocks noChangeAspect="1"/>
          </p:cNvPicPr>
          <p:nvPr/>
        </p:nvPicPr>
        <p:blipFill>
          <a:blip r:embed="rId3" cstate="print"/>
          <a:srcRect l="22000" t="16401" b="38450"/>
          <a:stretch>
            <a:fillRect/>
          </a:stretch>
        </p:blipFill>
        <p:spPr>
          <a:xfrm>
            <a:off x="179512" y="3501008"/>
            <a:ext cx="2729032" cy="280831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 descr="IMG_20180918_102125.jpg"/>
          <p:cNvPicPr>
            <a:picLocks noChangeAspect="1"/>
          </p:cNvPicPr>
          <p:nvPr/>
        </p:nvPicPr>
        <p:blipFill>
          <a:blip r:embed="rId4" cstate="print"/>
          <a:srcRect l="8934" b="45800"/>
          <a:stretch>
            <a:fillRect/>
          </a:stretch>
        </p:blipFill>
        <p:spPr>
          <a:xfrm>
            <a:off x="107504" y="332656"/>
            <a:ext cx="2664296" cy="2819045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Рисунок 8" descr="IMG_20180920_111533.jpg"/>
          <p:cNvPicPr>
            <a:picLocks noChangeAspect="1"/>
          </p:cNvPicPr>
          <p:nvPr/>
        </p:nvPicPr>
        <p:blipFill>
          <a:blip r:embed="rId5" cstate="print"/>
          <a:srcRect l="31334" t="8001" b="19550"/>
          <a:stretch>
            <a:fillRect/>
          </a:stretch>
        </p:blipFill>
        <p:spPr>
          <a:xfrm>
            <a:off x="4788024" y="2996951"/>
            <a:ext cx="1944216" cy="3646783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Рисунок 9" descr="IMG_20180920_101417.jpg"/>
          <p:cNvPicPr>
            <a:picLocks noChangeAspect="1"/>
          </p:cNvPicPr>
          <p:nvPr/>
        </p:nvPicPr>
        <p:blipFill>
          <a:blip r:embed="rId6" cstate="print"/>
          <a:srcRect t="5901" r="23867" b="18500"/>
          <a:stretch>
            <a:fillRect/>
          </a:stretch>
        </p:blipFill>
        <p:spPr>
          <a:xfrm>
            <a:off x="2987824" y="1700808"/>
            <a:ext cx="1656184" cy="292367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06696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48735" y="116632"/>
            <a:ext cx="29957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Прогулка</a:t>
            </a:r>
          </a:p>
        </p:txBody>
      </p:sp>
      <p:pic>
        <p:nvPicPr>
          <p:cNvPr id="9" name="Рисунок 8" descr="IMG_20180920_102654.jpg"/>
          <p:cNvPicPr>
            <a:picLocks noChangeAspect="1"/>
          </p:cNvPicPr>
          <p:nvPr/>
        </p:nvPicPr>
        <p:blipFill>
          <a:blip r:embed="rId2" cstate="print"/>
          <a:srcRect t="19550" r="5201" b="18501"/>
          <a:stretch>
            <a:fillRect/>
          </a:stretch>
        </p:blipFill>
        <p:spPr>
          <a:xfrm>
            <a:off x="3131840" y="1124744"/>
            <a:ext cx="2418197" cy="2809305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Рисунок 9" descr="IMG_20180920_101213.jpg"/>
          <p:cNvPicPr>
            <a:picLocks noChangeAspect="1"/>
          </p:cNvPicPr>
          <p:nvPr/>
        </p:nvPicPr>
        <p:blipFill>
          <a:blip r:embed="rId3" cstate="print"/>
          <a:srcRect l="7067" t="13251" r="8934" b="19550"/>
          <a:stretch>
            <a:fillRect/>
          </a:stretch>
        </p:blipFill>
        <p:spPr>
          <a:xfrm>
            <a:off x="323528" y="3645024"/>
            <a:ext cx="2126487" cy="302433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Рисунок 10" descr="IMG_20180920_101343.jpg"/>
          <p:cNvPicPr>
            <a:picLocks noChangeAspect="1"/>
          </p:cNvPicPr>
          <p:nvPr/>
        </p:nvPicPr>
        <p:blipFill>
          <a:blip r:embed="rId4" cstate="print"/>
          <a:srcRect t="27950" r="7067" b="4851"/>
          <a:stretch>
            <a:fillRect/>
          </a:stretch>
        </p:blipFill>
        <p:spPr>
          <a:xfrm>
            <a:off x="299498" y="548680"/>
            <a:ext cx="2184608" cy="280831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Рисунок 12" descr="IMG_20180920_101401.jpg"/>
          <p:cNvPicPr>
            <a:picLocks noChangeAspect="1"/>
          </p:cNvPicPr>
          <p:nvPr/>
        </p:nvPicPr>
        <p:blipFill>
          <a:blip r:embed="rId5" cstate="print"/>
          <a:srcRect l="14205" t="22700" r="6737" b="23750"/>
          <a:stretch>
            <a:fillRect/>
          </a:stretch>
        </p:blipFill>
        <p:spPr>
          <a:xfrm>
            <a:off x="6300192" y="1124743"/>
            <a:ext cx="2376264" cy="2861417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4" name="Рисунок 13" descr="IMG_20180918_102041.jpg"/>
          <p:cNvPicPr>
            <a:picLocks noChangeAspect="1"/>
          </p:cNvPicPr>
          <p:nvPr/>
        </p:nvPicPr>
        <p:blipFill>
          <a:blip r:embed="rId6" cstate="print"/>
          <a:srcRect l="7467" r="6668" b="38450"/>
          <a:stretch>
            <a:fillRect/>
          </a:stretch>
        </p:blipFill>
        <p:spPr>
          <a:xfrm>
            <a:off x="4572000" y="3717032"/>
            <a:ext cx="2331247" cy="2970805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06696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16632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Наблюдения, труд</a:t>
            </a:r>
          </a:p>
        </p:txBody>
      </p:sp>
      <p:pic>
        <p:nvPicPr>
          <p:cNvPr id="6" name="Рисунок 5" descr="IMG_20180926_103840.jpg"/>
          <p:cNvPicPr>
            <a:picLocks noChangeAspect="1"/>
          </p:cNvPicPr>
          <p:nvPr/>
        </p:nvPicPr>
        <p:blipFill>
          <a:blip r:embed="rId2" cstate="print"/>
          <a:srcRect t="16400" r="18267" b="31100"/>
          <a:stretch>
            <a:fillRect/>
          </a:stretch>
        </p:blipFill>
        <p:spPr>
          <a:xfrm>
            <a:off x="4355976" y="1556792"/>
            <a:ext cx="2178138" cy="2487249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 descr="IMG_20180926_103900.jpg"/>
          <p:cNvPicPr>
            <a:picLocks noChangeAspect="1"/>
          </p:cNvPicPr>
          <p:nvPr/>
        </p:nvPicPr>
        <p:blipFill>
          <a:blip r:embed="rId3" cstate="print"/>
          <a:srcRect t="4851" b="27950"/>
          <a:stretch>
            <a:fillRect/>
          </a:stretch>
        </p:blipFill>
        <p:spPr>
          <a:xfrm>
            <a:off x="6660232" y="1196752"/>
            <a:ext cx="2350740" cy="280831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 descr="IMG_20181001_1024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380995"/>
            <a:ext cx="1872208" cy="332836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Рисунок 7" descr="IMG_20181003_1033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980728"/>
            <a:ext cx="1741694" cy="309634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Рисунок 8" descr="IMG_20181001_1021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16632"/>
            <a:ext cx="1782198" cy="316835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Рисунок 9" descr="IMG_20180920_111252.jpg"/>
          <p:cNvPicPr>
            <a:picLocks noChangeAspect="1"/>
          </p:cNvPicPr>
          <p:nvPr/>
        </p:nvPicPr>
        <p:blipFill>
          <a:blip r:embed="rId7" cstate="print"/>
          <a:srcRect t="13601" r="9838"/>
          <a:stretch>
            <a:fillRect/>
          </a:stretch>
        </p:blipFill>
        <p:spPr>
          <a:xfrm>
            <a:off x="3491880" y="4149080"/>
            <a:ext cx="4752528" cy="2561741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995192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75856" y="188640"/>
            <a:ext cx="54525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Утренний прием</a:t>
            </a:r>
            <a:endParaRPr lang="ru-RU" sz="5400" b="1" dirty="0"/>
          </a:p>
        </p:txBody>
      </p:sp>
      <p:pic>
        <p:nvPicPr>
          <p:cNvPr id="4" name="Рисунок 3" descr="IMG_20180920_075743.jpg"/>
          <p:cNvPicPr>
            <a:picLocks noChangeAspect="1"/>
          </p:cNvPicPr>
          <p:nvPr/>
        </p:nvPicPr>
        <p:blipFill>
          <a:blip r:embed="rId2" cstate="print"/>
          <a:srcRect b="11151"/>
          <a:stretch>
            <a:fillRect/>
          </a:stretch>
        </p:blipFill>
        <p:spPr>
          <a:xfrm>
            <a:off x="6444208" y="2636912"/>
            <a:ext cx="2376264" cy="375341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 descr="IMG_20180920_075740.jpg"/>
          <p:cNvPicPr>
            <a:picLocks noChangeAspect="1"/>
          </p:cNvPicPr>
          <p:nvPr/>
        </p:nvPicPr>
        <p:blipFill>
          <a:blip r:embed="rId3" cstate="print"/>
          <a:srcRect b="18500"/>
          <a:stretch>
            <a:fillRect/>
          </a:stretch>
        </p:blipFill>
        <p:spPr>
          <a:xfrm>
            <a:off x="107504" y="188640"/>
            <a:ext cx="2335855" cy="338437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Рисунок 7" descr="IMG_20180920_080038.jpg"/>
          <p:cNvPicPr>
            <a:picLocks noChangeAspect="1"/>
          </p:cNvPicPr>
          <p:nvPr/>
        </p:nvPicPr>
        <p:blipFill>
          <a:blip r:embed="rId4" cstate="print"/>
          <a:srcRect t="15350" b="17451"/>
          <a:stretch>
            <a:fillRect/>
          </a:stretch>
        </p:blipFill>
        <p:spPr>
          <a:xfrm>
            <a:off x="3419872" y="1196752"/>
            <a:ext cx="2893221" cy="345638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 descr="IMG_20181008_111223.jpg"/>
          <p:cNvPicPr>
            <a:picLocks noChangeAspect="1"/>
          </p:cNvPicPr>
          <p:nvPr/>
        </p:nvPicPr>
        <p:blipFill>
          <a:blip r:embed="rId5" cstate="print"/>
          <a:srcRect r="12667" b="9051"/>
          <a:stretch>
            <a:fillRect/>
          </a:stretch>
        </p:blipFill>
        <p:spPr>
          <a:xfrm>
            <a:off x="1763688" y="2780928"/>
            <a:ext cx="2100267" cy="388843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16632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Обед</a:t>
            </a:r>
          </a:p>
        </p:txBody>
      </p:sp>
      <p:pic>
        <p:nvPicPr>
          <p:cNvPr id="4" name="Рисунок 3" descr="IMG_20180920_114921.jpg"/>
          <p:cNvPicPr>
            <a:picLocks noChangeAspect="1"/>
          </p:cNvPicPr>
          <p:nvPr/>
        </p:nvPicPr>
        <p:blipFill>
          <a:blip r:embed="rId2" cstate="print"/>
          <a:srcRect t="1701" b="24800"/>
          <a:stretch>
            <a:fillRect/>
          </a:stretch>
        </p:blipFill>
        <p:spPr>
          <a:xfrm>
            <a:off x="5829934" y="1390695"/>
            <a:ext cx="2992781" cy="3910513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 descr="IMG_20180920_114919.jpg"/>
          <p:cNvPicPr>
            <a:picLocks noChangeAspect="1"/>
          </p:cNvPicPr>
          <p:nvPr/>
        </p:nvPicPr>
        <p:blipFill>
          <a:blip r:embed="rId3" cstate="print"/>
          <a:srcRect b="17450"/>
          <a:stretch>
            <a:fillRect/>
          </a:stretch>
        </p:blipFill>
        <p:spPr>
          <a:xfrm>
            <a:off x="2843808" y="1412776"/>
            <a:ext cx="2664296" cy="3909981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995192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09" y="116632"/>
            <a:ext cx="3969740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Дневной сон</a:t>
            </a:r>
          </a:p>
          <a:p>
            <a:pPr lvl="0" algn="ctr"/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20_1253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1988840"/>
            <a:ext cx="5220072" cy="2936291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81654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980728"/>
            <a:ext cx="5400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Поиграем вместе дружно,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Никогда у нас не скучно!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180919_102442.jpg"/>
          <p:cNvPicPr>
            <a:picLocks noChangeAspect="1"/>
          </p:cNvPicPr>
          <p:nvPr/>
        </p:nvPicPr>
        <p:blipFill>
          <a:blip r:embed="rId3" cstate="print"/>
          <a:srcRect t="17450" b="19551"/>
          <a:stretch>
            <a:fillRect/>
          </a:stretch>
        </p:blipFill>
        <p:spPr>
          <a:xfrm>
            <a:off x="107504" y="3861048"/>
            <a:ext cx="2471415" cy="2767945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Рисунок 7" descr="IMG_20180919_101858.jpg"/>
          <p:cNvPicPr>
            <a:picLocks noChangeAspect="1"/>
          </p:cNvPicPr>
          <p:nvPr/>
        </p:nvPicPr>
        <p:blipFill>
          <a:blip r:embed="rId4" cstate="print"/>
          <a:srcRect l="22000" r="16401" b="32150"/>
          <a:stretch>
            <a:fillRect/>
          </a:stretch>
        </p:blipFill>
        <p:spPr>
          <a:xfrm>
            <a:off x="179512" y="116632"/>
            <a:ext cx="1768183" cy="346240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Рисунок 8" descr="IMG_20180917_081454.jpg"/>
          <p:cNvPicPr>
            <a:picLocks noChangeAspect="1"/>
          </p:cNvPicPr>
          <p:nvPr/>
        </p:nvPicPr>
        <p:blipFill>
          <a:blip r:embed="rId5" cstate="print"/>
          <a:srcRect l="5201" t="8001" r="3334" b="20600"/>
          <a:stretch>
            <a:fillRect/>
          </a:stretch>
        </p:blipFill>
        <p:spPr>
          <a:xfrm>
            <a:off x="4932040" y="3861048"/>
            <a:ext cx="1971749" cy="273630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Рисунок 9" descr="IMG_20180920_1558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4288" y="116631"/>
            <a:ext cx="1872208" cy="3328367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Рисунок 12" descr="IMG_20180920_155825.jpg"/>
          <p:cNvPicPr>
            <a:picLocks noChangeAspect="1"/>
          </p:cNvPicPr>
          <p:nvPr/>
        </p:nvPicPr>
        <p:blipFill>
          <a:blip r:embed="rId7" cstate="print"/>
          <a:srcRect t="2751" b="23750"/>
          <a:stretch>
            <a:fillRect/>
          </a:stretch>
        </p:blipFill>
        <p:spPr>
          <a:xfrm>
            <a:off x="2699792" y="3861048"/>
            <a:ext cx="2115097" cy="276368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6" name="Рисунок 15" descr="IMG_20180920_170239.jpg"/>
          <p:cNvPicPr>
            <a:picLocks noChangeAspect="1"/>
          </p:cNvPicPr>
          <p:nvPr/>
        </p:nvPicPr>
        <p:blipFill>
          <a:blip r:embed="rId8" cstate="print"/>
          <a:srcRect t="12201" r="8934" b="16400"/>
          <a:stretch>
            <a:fillRect/>
          </a:stretch>
        </p:blipFill>
        <p:spPr>
          <a:xfrm>
            <a:off x="7020272" y="3861048"/>
            <a:ext cx="1983488" cy="276466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430107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0" y="0"/>
            <a:ext cx="396044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/>
            </a:r>
            <a:br>
              <a:rPr lang="ru-RU" sz="4000" b="1" dirty="0">
                <a:solidFill>
                  <a:schemeClr val="bg1"/>
                </a:solidFill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IMG_20180917_081243.jpg"/>
          <p:cNvPicPr>
            <a:picLocks noChangeAspect="1"/>
          </p:cNvPicPr>
          <p:nvPr/>
        </p:nvPicPr>
        <p:blipFill>
          <a:blip r:embed="rId2" cstate="print"/>
          <a:srcRect l="3334" t="1701" r="10801" b="33200"/>
          <a:stretch>
            <a:fillRect/>
          </a:stretch>
        </p:blipFill>
        <p:spPr>
          <a:xfrm>
            <a:off x="393213" y="188640"/>
            <a:ext cx="2457564" cy="331236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 descr="IMG_20180918_093045.jpg"/>
          <p:cNvPicPr>
            <a:picLocks noChangeAspect="1"/>
          </p:cNvPicPr>
          <p:nvPr/>
        </p:nvPicPr>
        <p:blipFill>
          <a:blip r:embed="rId3" cstate="print"/>
          <a:srcRect l="6419" t="16400" r="16548" b="34250"/>
          <a:stretch>
            <a:fillRect/>
          </a:stretch>
        </p:blipFill>
        <p:spPr>
          <a:xfrm>
            <a:off x="251520" y="3717032"/>
            <a:ext cx="2592288" cy="295232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 descr="IMG_20180918_093059.jpg"/>
          <p:cNvPicPr>
            <a:picLocks noChangeAspect="1"/>
          </p:cNvPicPr>
          <p:nvPr/>
        </p:nvPicPr>
        <p:blipFill>
          <a:blip r:embed="rId4" cstate="print"/>
          <a:srcRect t="14300" r="26333" b="20601"/>
          <a:stretch>
            <a:fillRect/>
          </a:stretch>
        </p:blipFill>
        <p:spPr>
          <a:xfrm>
            <a:off x="6732240" y="1052736"/>
            <a:ext cx="2127427" cy="334224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Рисунок 7" descr="IMG_20180919_101925.jpg"/>
          <p:cNvPicPr>
            <a:picLocks noChangeAspect="1"/>
          </p:cNvPicPr>
          <p:nvPr/>
        </p:nvPicPr>
        <p:blipFill>
          <a:blip r:embed="rId5" cstate="print"/>
          <a:srcRect t="9051" r="29467" b="25850"/>
          <a:stretch>
            <a:fillRect/>
          </a:stretch>
        </p:blipFill>
        <p:spPr>
          <a:xfrm>
            <a:off x="3059832" y="934584"/>
            <a:ext cx="2097188" cy="344109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 descr="IMG_20181009_081747.jpg"/>
          <p:cNvPicPr>
            <a:picLocks noChangeAspect="1"/>
          </p:cNvPicPr>
          <p:nvPr/>
        </p:nvPicPr>
        <p:blipFill>
          <a:blip r:embed="rId6" cstate="print"/>
          <a:srcRect t="9051" r="14534" b="19550"/>
          <a:stretch>
            <a:fillRect/>
          </a:stretch>
        </p:blipFill>
        <p:spPr>
          <a:xfrm>
            <a:off x="4384324" y="3356992"/>
            <a:ext cx="2275908" cy="338010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10297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404664"/>
            <a:ext cx="55471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Самообслуживание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1340768"/>
            <a:ext cx="59046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Умеет самостоятельно одеваться и раздеваться в определенной последовательности.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Проявляет навыки опрятности (замечает непорядок в одежде, устраняет его при небольшой помощи взрослых). 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небольшой помощи взрослого пользуется индивидуальными предметами (носовым платком, салфеткой, полотенцем, расческой, горшком). 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Умеет самостоятельно есть.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Умеет убирать и расставлять игрушки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93549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51720" y="980728"/>
            <a:ext cx="52920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Солнце скрылось за домами,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Покидаем детский сад.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рассказываю маме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 себя и про ребят.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0"/>
            <a:ext cx="69626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27687927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5856" y="260648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Утренняя </a:t>
            </a: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гимнастика</a:t>
            </a:r>
            <a:endParaRPr lang="ru-RU" sz="5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80921_081936.jpg"/>
          <p:cNvPicPr>
            <a:picLocks noChangeAspect="1"/>
          </p:cNvPicPr>
          <p:nvPr/>
        </p:nvPicPr>
        <p:blipFill>
          <a:blip r:embed="rId2" cstate="print"/>
          <a:srcRect t="17450" b="13251"/>
          <a:stretch>
            <a:fillRect/>
          </a:stretch>
        </p:blipFill>
        <p:spPr>
          <a:xfrm>
            <a:off x="6201066" y="2708920"/>
            <a:ext cx="2454852" cy="302433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 descr="IMG_20180924_082003.jpg"/>
          <p:cNvPicPr>
            <a:picLocks noChangeAspect="1"/>
          </p:cNvPicPr>
          <p:nvPr/>
        </p:nvPicPr>
        <p:blipFill>
          <a:blip r:embed="rId3" cstate="print"/>
          <a:srcRect t="15350" b="19551"/>
          <a:stretch>
            <a:fillRect/>
          </a:stretch>
        </p:blipFill>
        <p:spPr>
          <a:xfrm>
            <a:off x="3112263" y="2708920"/>
            <a:ext cx="2613230" cy="302433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116632"/>
            <a:ext cx="33161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Умывание</a:t>
            </a:r>
            <a:endParaRPr lang="ru-RU" sz="5400" dirty="0"/>
          </a:p>
        </p:txBody>
      </p:sp>
      <p:pic>
        <p:nvPicPr>
          <p:cNvPr id="5" name="Рисунок 4" descr="IMG_20180918_113130.jpg"/>
          <p:cNvPicPr>
            <a:picLocks noChangeAspect="1"/>
          </p:cNvPicPr>
          <p:nvPr/>
        </p:nvPicPr>
        <p:blipFill>
          <a:blip r:embed="rId2" cstate="print"/>
          <a:srcRect b="23750"/>
          <a:stretch>
            <a:fillRect/>
          </a:stretch>
        </p:blipFill>
        <p:spPr>
          <a:xfrm>
            <a:off x="6012160" y="2780928"/>
            <a:ext cx="2815408" cy="381642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 descr="IMG_20180919_092103.jpg"/>
          <p:cNvPicPr>
            <a:picLocks noChangeAspect="1"/>
          </p:cNvPicPr>
          <p:nvPr/>
        </p:nvPicPr>
        <p:blipFill>
          <a:blip r:embed="rId3" cstate="print"/>
          <a:srcRect t="8001" b="10101"/>
          <a:stretch>
            <a:fillRect/>
          </a:stretch>
        </p:blipFill>
        <p:spPr>
          <a:xfrm>
            <a:off x="179512" y="1772816"/>
            <a:ext cx="3087636" cy="4495535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Рисунок 7" descr="IMG_20180918_113152.jpg"/>
          <p:cNvPicPr>
            <a:picLocks noChangeAspect="1"/>
          </p:cNvPicPr>
          <p:nvPr/>
        </p:nvPicPr>
        <p:blipFill>
          <a:blip r:embed="rId4" cstate="print"/>
          <a:srcRect b="12201"/>
          <a:stretch>
            <a:fillRect/>
          </a:stretch>
        </p:blipFill>
        <p:spPr>
          <a:xfrm>
            <a:off x="3419872" y="1844824"/>
            <a:ext cx="2500022" cy="390223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0327919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95936" y="404664"/>
            <a:ext cx="396044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Завтрак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/>
            </a:r>
            <a:br>
              <a:rPr lang="ru-RU" sz="4000" b="1" dirty="0">
                <a:solidFill>
                  <a:schemeClr val="bg1"/>
                </a:solidFill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IMG_20180918_083331.jpg"/>
          <p:cNvPicPr>
            <a:picLocks noChangeAspect="1"/>
          </p:cNvPicPr>
          <p:nvPr/>
        </p:nvPicPr>
        <p:blipFill>
          <a:blip r:embed="rId2" cstate="print"/>
          <a:srcRect t="9051" b="19550"/>
          <a:stretch>
            <a:fillRect/>
          </a:stretch>
        </p:blipFill>
        <p:spPr>
          <a:xfrm>
            <a:off x="179512" y="3356992"/>
            <a:ext cx="2666299" cy="338437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 descr="IMG_20180918_083323.jpg"/>
          <p:cNvPicPr>
            <a:picLocks noChangeAspect="1"/>
          </p:cNvPicPr>
          <p:nvPr/>
        </p:nvPicPr>
        <p:blipFill>
          <a:blip r:embed="rId3" cstate="print"/>
          <a:srcRect t="9051" b="35300"/>
          <a:stretch>
            <a:fillRect/>
          </a:stretch>
        </p:blipFill>
        <p:spPr>
          <a:xfrm>
            <a:off x="1043608" y="260648"/>
            <a:ext cx="2984200" cy="295232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 descr="IMG_20180918_084705.jpg"/>
          <p:cNvPicPr>
            <a:picLocks noChangeAspect="1"/>
          </p:cNvPicPr>
          <p:nvPr/>
        </p:nvPicPr>
        <p:blipFill>
          <a:blip r:embed="rId4" cstate="print"/>
          <a:srcRect l="14534" t="18500" b="27950"/>
          <a:stretch>
            <a:fillRect/>
          </a:stretch>
        </p:blipFill>
        <p:spPr>
          <a:xfrm>
            <a:off x="6228184" y="3717032"/>
            <a:ext cx="2715147" cy="302433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Рисунок 7" descr="IMG_20181009_085355.jpg"/>
          <p:cNvPicPr>
            <a:picLocks noChangeAspect="1"/>
          </p:cNvPicPr>
          <p:nvPr/>
        </p:nvPicPr>
        <p:blipFill>
          <a:blip r:embed="rId5" cstate="print"/>
          <a:srcRect l="18267" t="16400" r="8934" b="18501"/>
          <a:stretch>
            <a:fillRect/>
          </a:stretch>
        </p:blipFill>
        <p:spPr>
          <a:xfrm>
            <a:off x="3491880" y="2852936"/>
            <a:ext cx="2264768" cy="3600400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206306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16632"/>
            <a:ext cx="612068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</a:t>
            </a:r>
          </a:p>
          <a:p>
            <a:pPr algn="ctr"/>
            <a:endParaRPr lang="ru-RU" sz="5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занятием занятье 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всюду </a:t>
            </a:r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должен успевать я,</a:t>
            </a:r>
            <a:b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Потому что у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меня</a:t>
            </a:r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строгий </a:t>
            </a:r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распорядок дня!</a:t>
            </a:r>
          </a:p>
        </p:txBody>
      </p:sp>
    </p:spTree>
    <p:extLst>
      <p:ext uri="{BB962C8B-B14F-4D97-AF65-F5344CB8AC3E}">
        <p14:creationId xmlns="" xmlns:p14="http://schemas.microsoft.com/office/powerpoint/2010/main" val="42176978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60649"/>
            <a:ext cx="59046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речи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/>
            </a:r>
            <a:br>
              <a:rPr lang="ru-RU" sz="4000" b="1" dirty="0">
                <a:solidFill>
                  <a:schemeClr val="bg1"/>
                </a:solidFill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0808"/>
            <a:ext cx="59766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Говорить не торопясь, внятно.</a:t>
            </a:r>
          </a:p>
          <a:p>
            <a:pPr algn="ctr">
              <a:buFont typeface="Arial" pitchFamily="34" charset="0"/>
              <a:buChar char="•"/>
            </a:pP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Отвечать на вопросы взрослого.</a:t>
            </a:r>
          </a:p>
          <a:p>
            <a:pPr algn="ctr">
              <a:buFont typeface="Arial" pitchFamily="34" charset="0"/>
              <a:buChar char="•"/>
            </a:pP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Рассказывать об увиденном на картинке в 2- 4 предложениях.</a:t>
            </a:r>
          </a:p>
          <a:p>
            <a:pPr algn="ctr">
              <a:buFont typeface="Arial" pitchFamily="34" charset="0"/>
              <a:buChar char="•"/>
            </a:pP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Знать наизусть короткие стихи</a:t>
            </a:r>
          </a:p>
          <a:p>
            <a:pPr algn="ctr">
              <a:buFont typeface="Arial" pitchFamily="34" charset="0"/>
              <a:buChar char="•"/>
            </a:pPr>
            <a:r>
              <a:rPr lang="ru-RU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Узнавать сказочных героев</a:t>
            </a:r>
          </a:p>
          <a:p>
            <a:pPr algn="ctr">
              <a:buFont typeface="Arial" pitchFamily="34" charset="0"/>
              <a:buChar char="•"/>
            </a:pP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Употреблять в речи вежливые слова </a:t>
            </a:r>
            <a:endParaRPr lang="ru-RU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16632"/>
            <a:ext cx="52565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Ознакомление с окружающим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/>
            </a:r>
            <a:br>
              <a:rPr lang="ru-RU" sz="4000" b="1" dirty="0">
                <a:solidFill>
                  <a:schemeClr val="bg1"/>
                </a:solidFill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772816"/>
            <a:ext cx="53285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Различать и называть игрушки </a:t>
            </a:r>
            <a:b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предметы мебели, одежды, посуды, некоторые фрукты, овощи, транспорт ближайшего окружения.</a:t>
            </a:r>
          </a:p>
          <a:p>
            <a:pPr algn="ctr"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Различать и называть части тела животного.</a:t>
            </a:r>
          </a:p>
          <a:p>
            <a:pPr algn="ctr"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Знать свое имя и фамилию, сколько лет, имена членов своей семьи, детей и персонала группы.</a:t>
            </a:r>
            <a:endParaRPr lang="ru-RU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6632"/>
            <a:ext cx="597666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Конструировани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/>
            </a:r>
            <a:br>
              <a:rPr lang="ru-RU" sz="4000" b="1" dirty="0">
                <a:solidFill>
                  <a:schemeClr val="bg1"/>
                </a:solidFill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IMG_20180918_154109.jpg"/>
          <p:cNvPicPr>
            <a:picLocks noChangeAspect="1"/>
          </p:cNvPicPr>
          <p:nvPr/>
        </p:nvPicPr>
        <p:blipFill>
          <a:blip r:embed="rId2" cstate="print"/>
          <a:srcRect l="22000" t="4851" b="22700"/>
          <a:stretch>
            <a:fillRect/>
          </a:stretch>
        </p:blipFill>
        <p:spPr>
          <a:xfrm>
            <a:off x="4860032" y="3573016"/>
            <a:ext cx="1872208" cy="3091519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 descr="IMG_20180918_154139.jpg"/>
          <p:cNvPicPr>
            <a:picLocks noChangeAspect="1"/>
          </p:cNvPicPr>
          <p:nvPr/>
        </p:nvPicPr>
        <p:blipFill>
          <a:blip r:embed="rId3" cstate="print"/>
          <a:srcRect l="3334" t="11151" r="18267" b="17450"/>
          <a:stretch>
            <a:fillRect/>
          </a:stretch>
        </p:blipFill>
        <p:spPr>
          <a:xfrm>
            <a:off x="179512" y="3645024"/>
            <a:ext cx="1872208" cy="303119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Рисунок 8" descr="IMG_20181004_091306.jpg"/>
          <p:cNvPicPr>
            <a:picLocks noChangeAspect="1"/>
          </p:cNvPicPr>
          <p:nvPr/>
        </p:nvPicPr>
        <p:blipFill>
          <a:blip r:embed="rId4" cstate="print"/>
          <a:srcRect l="3334" r="8934" b="13251"/>
          <a:stretch>
            <a:fillRect/>
          </a:stretch>
        </p:blipFill>
        <p:spPr>
          <a:xfrm>
            <a:off x="7092280" y="3573016"/>
            <a:ext cx="1800200" cy="3164510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Рисунок 10" descr="IMG_20181004_091323.jpg"/>
          <p:cNvPicPr>
            <a:picLocks noChangeAspect="1"/>
          </p:cNvPicPr>
          <p:nvPr/>
        </p:nvPicPr>
        <p:blipFill>
          <a:blip r:embed="rId5" cstate="print"/>
          <a:srcRect b="15350"/>
          <a:stretch>
            <a:fillRect/>
          </a:stretch>
        </p:blipFill>
        <p:spPr>
          <a:xfrm>
            <a:off x="6732240" y="188640"/>
            <a:ext cx="2088232" cy="3142539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467544" y="980728"/>
            <a:ext cx="590465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знать и называть основные детали строительного материала (кубики, кирпичики, пластины)</a:t>
            </a:r>
            <a:r>
              <a:rPr lang="ru-RU" sz="2200" dirty="0" smtClean="0"/>
              <a:t> </a:t>
            </a:r>
          </a:p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различать основные формы деталей строительного материала. </a:t>
            </a:r>
          </a:p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 помощью взрослого сооружать разнообразные постройки, используя большинство форм.</a:t>
            </a:r>
          </a:p>
          <a:p>
            <a:pPr algn="ctr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разворачивать игру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вокруг собственной </a:t>
            </a:r>
            <a:endParaRPr lang="ru-RU" sz="2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постройки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Tm="5000">
        <p:split orient="vert"/>
      </p:transition>
    </mc:Choice>
    <mc:Fallback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371</Words>
  <Application>Microsoft Office PowerPoint</Application>
  <PresentationFormat>Экран (4:3)</PresentationFormat>
  <Paragraphs>98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Admin</cp:lastModifiedBy>
  <cp:revision>28</cp:revision>
  <dcterms:modified xsi:type="dcterms:W3CDTF">2018-10-09T08:42:56Z</dcterms:modified>
</cp:coreProperties>
</file>