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82" r:id="rId3"/>
    <p:sldId id="281" r:id="rId4"/>
    <p:sldId id="283" r:id="rId5"/>
    <p:sldId id="285" r:id="rId6"/>
    <p:sldId id="288" r:id="rId7"/>
    <p:sldId id="286" r:id="rId8"/>
    <p:sldId id="284" r:id="rId9"/>
    <p:sldId id="275" r:id="rId10"/>
    <p:sldId id="274" r:id="rId11"/>
    <p:sldId id="259" r:id="rId12"/>
    <p:sldId id="277" r:id="rId13"/>
    <p:sldId id="278" r:id="rId14"/>
    <p:sldId id="276" r:id="rId15"/>
    <p:sldId id="280" r:id="rId16"/>
    <p:sldId id="272" r:id="rId17"/>
    <p:sldId id="265" r:id="rId18"/>
    <p:sldId id="279" r:id="rId19"/>
    <p:sldId id="287" r:id="rId20"/>
    <p:sldId id="289" r:id="rId21"/>
    <p:sldId id="290" r:id="rId22"/>
    <p:sldId id="291" r:id="rId23"/>
    <p:sldId id="292" r:id="rId24"/>
    <p:sldId id="293" r:id="rId25"/>
    <p:sldId id="294" r:id="rId2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99CC"/>
    <a:srgbClr val="FF6699"/>
    <a:srgbClr val="FF3399"/>
    <a:srgbClr val="FFFFFF"/>
    <a:srgbClr val="FF33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94" y="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8C4FF4-6EE1-4A76-9B8F-B2F594D6C874}" type="datetimeFigureOut">
              <a:rPr lang="ru-RU"/>
              <a:pPr>
                <a:defRPr/>
              </a:pPr>
              <a:t>19.03.2019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F7A747-1B53-4B3F-B8D2-D8AB0E1281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4BD201-5F9C-4593-BEFD-74C971F0B552}" type="datetimeFigureOut">
              <a:rPr lang="ru-RU"/>
              <a:pPr>
                <a:defRPr/>
              </a:pPr>
              <a:t>19.03.2019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22E6F0-797A-404D-B2F0-96032D2C16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7A3035-02C7-4538-A480-C6887B19F5A6}" type="datetimeFigureOut">
              <a:rPr lang="ru-RU"/>
              <a:pPr>
                <a:defRPr/>
              </a:pPr>
              <a:t>19.03.2019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18664C-3B03-4311-A452-8E87A1DF2E3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52DDE1-E9F2-4B50-AB95-1A36B28481DE}" type="datetimeFigureOut">
              <a:rPr lang="ru-RU"/>
              <a:pPr>
                <a:defRPr/>
              </a:pPr>
              <a:t>19.03.2019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87BA6C-DE82-4922-A007-5CB817EE4E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011FA9-72D4-4D0D-AA04-5200C8F96D1C}" type="datetimeFigureOut">
              <a:rPr lang="ru-RU"/>
              <a:pPr>
                <a:defRPr/>
              </a:pPr>
              <a:t>19.03.2019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CBFCBB-F7D8-4AD9-B5F9-93687358CA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8AA105-3B9A-485F-A7BD-B3B1C1BFF994}" type="datetimeFigureOut">
              <a:rPr lang="ru-RU"/>
              <a:pPr>
                <a:defRPr/>
              </a:pPr>
              <a:t>19.03.2019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217202-91A5-4841-8837-12B3422A9C1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03E727-7E97-4B76-A273-97C117DFD6DE}" type="datetimeFigureOut">
              <a:rPr lang="ru-RU"/>
              <a:pPr>
                <a:defRPr/>
              </a:pPr>
              <a:t>19.03.2019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F140D1-42AB-456C-B3EB-2E58162D29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2FDA9A-A9AF-4522-BA4E-959710ABA8F2}" type="datetimeFigureOut">
              <a:rPr lang="ru-RU"/>
              <a:pPr>
                <a:defRPr/>
              </a:pPr>
              <a:t>19.03.2019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C4C3DF-49FF-4AA4-A1AB-8615103FAE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1C31E6-6AC6-4E62-806B-D0CB1E8C6262}" type="datetimeFigureOut">
              <a:rPr lang="ru-RU"/>
              <a:pPr>
                <a:defRPr/>
              </a:pPr>
              <a:t>19.03.2019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B0E188-B191-46AC-99B7-5113417AE6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E59BE0-226E-4980-AAF5-F1A9DF7C7AE8}" type="datetimeFigureOut">
              <a:rPr lang="ru-RU"/>
              <a:pPr>
                <a:defRPr/>
              </a:pPr>
              <a:t>19.03.2019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D8319C-EFFD-43A6-A723-9E31BBA50F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94FB44-2B3A-4EA5-B708-4FEB9F41BBF1}" type="datetimeFigureOut">
              <a:rPr lang="ru-RU"/>
              <a:pPr>
                <a:defRPr/>
              </a:pPr>
              <a:t>19.03.2019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C51498-F984-481A-8E8C-4DDFA9BC918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оугольник 20"/>
          <p:cNvSpPr/>
          <p:nvPr userDrawn="1"/>
        </p:nvSpPr>
        <p:spPr>
          <a:xfrm>
            <a:off x="142844" y="142852"/>
            <a:ext cx="8858312" cy="6572296"/>
          </a:xfrm>
          <a:prstGeom prst="rect">
            <a:avLst/>
          </a:prstGeom>
          <a:solidFill>
            <a:schemeClr val="bg1">
              <a:alpha val="85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0" name="Блок-схема: документ 19"/>
          <p:cNvSpPr/>
          <p:nvPr userDrawn="1"/>
        </p:nvSpPr>
        <p:spPr>
          <a:xfrm rot="5400000" flipH="1">
            <a:off x="4770544" y="2438368"/>
            <a:ext cx="6572297" cy="1928826"/>
          </a:xfrm>
          <a:prstGeom prst="flowChartDocument">
            <a:avLst/>
          </a:prstGeom>
          <a:gradFill flip="none" rotWithShape="1">
            <a:gsLst>
              <a:gs pos="0">
                <a:srgbClr val="FC9FCB"/>
              </a:gs>
              <a:gs pos="13000">
                <a:srgbClr val="F8B049"/>
              </a:gs>
              <a:gs pos="21001">
                <a:srgbClr val="F8B049"/>
              </a:gs>
              <a:gs pos="63000">
                <a:srgbClr val="FEE7F2"/>
              </a:gs>
              <a:gs pos="67000">
                <a:srgbClr val="F952A0"/>
              </a:gs>
              <a:gs pos="69000">
                <a:srgbClr val="C50849"/>
              </a:gs>
              <a:gs pos="82001">
                <a:srgbClr val="B43E85"/>
              </a:gs>
              <a:gs pos="100000">
                <a:srgbClr val="F8B049"/>
              </a:gs>
            </a:gsLst>
            <a:lin ang="10800000" scaled="0"/>
            <a:tileRect/>
          </a:gradFill>
          <a:ln>
            <a:solidFill>
              <a:schemeClr val="accent2">
                <a:lumMod val="60000"/>
                <a:lumOff val="40000"/>
              </a:schemeClr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8" name="Рисунок 17" descr="0_7b335_d8930acc_M.png"/>
          <p:cNvPicPr>
            <a:picLocks noChangeAspect="1"/>
          </p:cNvPicPr>
          <p:nvPr userDrawn="1"/>
        </p:nvPicPr>
        <p:blipFill>
          <a:blip r:embed="rId13" cstate="email">
            <a:duotone>
              <a:prstClr val="black"/>
              <a:srgbClr val="FFFF00">
                <a:tint val="45000"/>
                <a:satMod val="400000"/>
              </a:srgbClr>
            </a:duotone>
          </a:blip>
          <a:stretch>
            <a:fillRect/>
          </a:stretch>
        </p:blipFill>
        <p:spPr>
          <a:xfrm>
            <a:off x="7582842" y="142852"/>
            <a:ext cx="1561158" cy="1571636"/>
          </a:xfrm>
          <a:prstGeom prst="rect">
            <a:avLst/>
          </a:prstGeom>
        </p:spPr>
      </p:pic>
      <p:pic>
        <p:nvPicPr>
          <p:cNvPr id="11" name="Picture 2" descr="http://img-fotki.yandex.ru/get/6836/39663434.62c/0_9bd5a_6d539d84_L"/>
          <p:cNvPicPr>
            <a:picLocks noChangeAspect="1" noChangeArrowheads="1"/>
          </p:cNvPicPr>
          <p:nvPr userDrawn="1"/>
        </p:nvPicPr>
        <p:blipFill>
          <a:blip r:embed="rId14" cstate="email"/>
          <a:srcRect/>
          <a:stretch>
            <a:fillRect/>
          </a:stretch>
        </p:blipFill>
        <p:spPr bwMode="auto">
          <a:xfrm rot="16200000">
            <a:off x="7616035" y="5353517"/>
            <a:ext cx="908720" cy="1812214"/>
          </a:xfrm>
          <a:prstGeom prst="rect">
            <a:avLst/>
          </a:prstGeom>
          <a:noFill/>
        </p:spPr>
      </p:pic>
      <p:pic>
        <p:nvPicPr>
          <p:cNvPr id="17410" name="Picture 2" descr="http://s4.pic4you.ru/y2014/08-13/12216/4543878.png"/>
          <p:cNvPicPr>
            <a:picLocks noChangeAspect="1" noChangeArrowheads="1"/>
          </p:cNvPicPr>
          <p:nvPr userDrawn="1"/>
        </p:nvPicPr>
        <p:blipFill>
          <a:blip r:embed="rId15" cstate="email"/>
          <a:srcRect/>
          <a:stretch>
            <a:fillRect/>
          </a:stretch>
        </p:blipFill>
        <p:spPr bwMode="auto">
          <a:xfrm>
            <a:off x="7107232" y="2996952"/>
            <a:ext cx="2036768" cy="3672408"/>
          </a:xfrm>
          <a:prstGeom prst="rect">
            <a:avLst/>
          </a:prstGeom>
          <a:noFill/>
        </p:spPr>
      </p:pic>
      <p:sp>
        <p:nvSpPr>
          <p:cNvPr id="8" name="Rectangle 1"/>
          <p:cNvSpPr>
            <a:spLocks noChangeArrowheads="1"/>
          </p:cNvSpPr>
          <p:nvPr userDrawn="1"/>
        </p:nvSpPr>
        <p:spPr bwMode="auto">
          <a:xfrm>
            <a:off x="107504" y="6507342"/>
            <a:ext cx="139333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800" b="0" i="0" u="none" strike="noStrike" cap="none" normalizeH="0" baseline="0" dirty="0" smtClean="0">
                <a:ln>
                  <a:noFill/>
                </a:ln>
                <a:solidFill>
                  <a:srgbClr val="FF99CC"/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© Фокина Лидия Петровна 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rgbClr val="FF99CC"/>
              </a:solidFill>
              <a:effectLst/>
              <a:latin typeface="+mn-lt"/>
              <a:cs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95536" y="188640"/>
            <a:ext cx="6624736" cy="4031873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Семинар для воспитателей</a:t>
            </a:r>
          </a:p>
          <a:p>
            <a:pPr algn="ctr"/>
            <a:endParaRPr lang="ru-RU" sz="3600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«Образовательное событие – </a:t>
            </a:r>
          </a:p>
          <a:p>
            <a:pPr algn="ctr"/>
            <a:r>
              <a:rPr lang="ru-RU" sz="3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способ интеграции </a:t>
            </a:r>
          </a:p>
          <a:p>
            <a:pPr algn="ctr"/>
            <a:r>
              <a:rPr lang="ru-RU" sz="3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образовательного пространства</a:t>
            </a:r>
          </a:p>
          <a:p>
            <a:pPr algn="ctr"/>
            <a:r>
              <a:rPr lang="ru-RU" sz="3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для успешного развития и</a:t>
            </a:r>
          </a:p>
          <a:p>
            <a:pPr algn="ctr"/>
            <a:r>
              <a:rPr lang="ru-RU" sz="3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социализации воспитанников»</a:t>
            </a:r>
            <a:endParaRPr lang="ru-RU" sz="36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42078" y="5733256"/>
            <a:ext cx="572316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МДОУ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Некоузский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общеобразовательного  вида 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/с № 2</a:t>
            </a:r>
          </a:p>
          <a:p>
            <a:pPr algn="ctr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воспитатель Разорёнова В.Б.</a:t>
            </a:r>
          </a:p>
          <a:p>
            <a:pPr algn="ctr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2019 год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534051" y="188640"/>
            <a:ext cx="5884368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4800" b="1" i="1" dirty="0" smtClean="0">
                <a:latin typeface="Times New Roman" pitchFamily="18" charset="0"/>
                <a:cs typeface="Times New Roman" pitchFamily="18" charset="0"/>
              </a:rPr>
              <a:t>Уровни организации </a:t>
            </a:r>
          </a:p>
          <a:p>
            <a:pPr algn="ctr">
              <a:defRPr/>
            </a:pPr>
            <a:r>
              <a:rPr lang="ru-RU" sz="4800" b="1" i="1" dirty="0" smtClean="0">
                <a:latin typeface="Times New Roman" pitchFamily="18" charset="0"/>
                <a:cs typeface="Times New Roman" pitchFamily="18" charset="0"/>
              </a:rPr>
              <a:t>событийности</a:t>
            </a:r>
            <a:endParaRPr lang="ru-RU" sz="48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95536" y="2060848"/>
            <a:ext cx="655272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 процессе проведения ООД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sz="3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в процессе режимных моментов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sz="3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в процессе индивидуальной и </a:t>
            </a:r>
          </a:p>
          <a:p>
            <a:pPr>
              <a:defRPr/>
            </a:pPr>
            <a:r>
              <a:rPr lang="ru-RU" sz="3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групповых форм</a:t>
            </a:r>
          </a:p>
          <a:p>
            <a:pPr>
              <a:defRPr/>
            </a:pPr>
            <a:endParaRPr lang="ru-RU" sz="3200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ru-RU" sz="3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51520" y="260648"/>
            <a:ext cx="691276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sz="4000" b="1" i="1" dirty="0" smtClean="0">
                <a:latin typeface="Times New Roman" pitchFamily="18" charset="0"/>
                <a:cs typeface="Times New Roman" pitchFamily="18" charset="0"/>
              </a:rPr>
              <a:t>Специфика организации событийного образования </a:t>
            </a:r>
            <a:endParaRPr lang="ru-RU" sz="4000" b="1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Group 3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536499990"/>
              </p:ext>
            </p:extLst>
          </p:nvPr>
        </p:nvGraphicFramePr>
        <p:xfrm>
          <a:off x="539553" y="1822977"/>
          <a:ext cx="6408711" cy="3550239"/>
        </p:xfrm>
        <a:graphic>
          <a:graphicData uri="http://schemas.openxmlformats.org/drawingml/2006/table">
            <a:tbl>
              <a:tblPr/>
              <a:tblGrid>
                <a:gridCol w="2002722"/>
                <a:gridCol w="2225247"/>
                <a:gridCol w="2180742"/>
              </a:tblGrid>
              <a:tr h="149221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Возрастная ступень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Главное и привлекательное в событии (для детей)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Возможные формы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(для педагога)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580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  </a:t>
                      </a: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Дошкольники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Сюжет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Игра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Познавательно-исследовательская деятельность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Игра – сюжет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Событие -праздник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Событие -конкурс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Событие – познавательная игра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79512" y="260648"/>
            <a:ext cx="698477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Обоснование интегративных возможностей образовательных событий</a:t>
            </a:r>
            <a:endParaRPr lang="ru-RU" sz="36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Текст 2"/>
          <p:cNvSpPr txBox="1">
            <a:spLocks/>
          </p:cNvSpPr>
          <p:nvPr/>
        </p:nvSpPr>
        <p:spPr>
          <a:xfrm>
            <a:off x="323528" y="2204864"/>
            <a:ext cx="6696744" cy="4176464"/>
          </a:xfrm>
          <a:prstGeom prst="rect">
            <a:avLst/>
          </a:prstGeom>
        </p:spPr>
        <p:txBody>
          <a:bodyPr/>
          <a:lstStyle/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ru-RU" sz="2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</a:t>
            </a:r>
            <a:r>
              <a:rPr kumimoji="0" lang="ru-RU" sz="260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cs typeface="Times New Roman" pitchFamily="18" charset="0"/>
              </a:rPr>
              <a:t> ходе реализации образовательных событий используются современные образовательные технологии: проектного обучения, проблемного обучения</a:t>
            </a: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ru-RU" sz="2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</a:t>
            </a:r>
            <a:r>
              <a:rPr kumimoji="0" lang="ru-RU" sz="260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cs typeface="Times New Roman" pitchFamily="18" charset="0"/>
              </a:rPr>
              <a:t>бразовательные</a:t>
            </a:r>
            <a:r>
              <a:rPr kumimoji="0" lang="ru-RU" sz="260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cs typeface="Times New Roman" pitchFamily="18" charset="0"/>
              </a:rPr>
              <a:t> события способствуют интеграции образовательного процесса</a:t>
            </a: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ru-RU" sz="2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</a:t>
            </a:r>
            <a:r>
              <a:rPr kumimoji="0" lang="ru-RU" sz="260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cs typeface="Times New Roman" pitchFamily="18" charset="0"/>
              </a:rPr>
              <a:t>бразовательные</a:t>
            </a:r>
            <a:r>
              <a:rPr kumimoji="0" lang="ru-RU" sz="260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cs typeface="Times New Roman" pitchFamily="18" charset="0"/>
              </a:rPr>
              <a:t> события формируют эффективное образовательное пространство, направленное на всестороннее развитие личности ребёнка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endParaRPr kumimoji="0" lang="ru-RU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79512" y="260648"/>
            <a:ext cx="698477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Обоснование интегративных возможностей образовательных событий</a:t>
            </a:r>
            <a:endParaRPr lang="ru-RU" sz="36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Текст 2"/>
          <p:cNvSpPr txBox="1">
            <a:spLocks/>
          </p:cNvSpPr>
          <p:nvPr/>
        </p:nvSpPr>
        <p:spPr>
          <a:xfrm>
            <a:off x="107504" y="1988840"/>
            <a:ext cx="7273503" cy="4608810"/>
          </a:xfrm>
          <a:prstGeom prst="rect">
            <a:avLst/>
          </a:prstGeom>
        </p:spPr>
        <p:txBody>
          <a:bodyPr/>
          <a:lstStyle/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4</a:t>
            </a:r>
            <a:r>
              <a:rPr kumimoji="0" lang="ru-RU" sz="240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cs typeface="Times New Roman" pitchFamily="18" charset="0"/>
              </a:rPr>
              <a:t>. Позволяют систематизировать, обобщить и свести знания детей в единую гармоничную картину окружающего мира;</a:t>
            </a: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ru-RU" sz="2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5. С</a:t>
            </a:r>
            <a:r>
              <a:rPr kumimoji="0" lang="ru-RU" sz="240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cs typeface="Times New Roman" pitchFamily="18" charset="0"/>
              </a:rPr>
              <a:t>пособствуют</a:t>
            </a:r>
            <a:r>
              <a:rPr kumimoji="0" lang="ru-RU" sz="240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cs typeface="Times New Roman" pitchFamily="18" charset="0"/>
              </a:rPr>
              <a:t> повышению мотивации воспитателя к педагогической деятельности, а ребёнка к обучению;</a:t>
            </a: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ru-RU" sz="2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6. О</a:t>
            </a:r>
            <a:r>
              <a:rPr kumimoji="0" lang="ru-RU" sz="240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cs typeface="Times New Roman" pitchFamily="18" charset="0"/>
              </a:rPr>
              <a:t>бразовательные</a:t>
            </a:r>
            <a:r>
              <a:rPr kumimoji="0" lang="ru-RU" sz="240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cs typeface="Times New Roman" pitchFamily="18" charset="0"/>
              </a:rPr>
              <a:t> события развивают творческое отношение к собственной деятельности, дают возможность вырабатывать навыки саморазвития и самообучения;</a:t>
            </a: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ru-RU" sz="2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7. О</a:t>
            </a:r>
            <a:r>
              <a:rPr kumimoji="0" lang="ru-RU" sz="240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cs typeface="Times New Roman" pitchFamily="18" charset="0"/>
              </a:rPr>
              <a:t>бразовательные</a:t>
            </a:r>
            <a:r>
              <a:rPr kumimoji="0" lang="ru-RU" sz="240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cs typeface="Times New Roman" pitchFamily="18" charset="0"/>
              </a:rPr>
              <a:t> события способствуют успешной социализации ребёнка.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ru-RU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51520" y="188640"/>
            <a:ext cx="72008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Этапы организации образовательных событий </a:t>
            </a:r>
            <a:endParaRPr lang="ru-RU" sz="40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Текст 2"/>
          <p:cNvSpPr txBox="1">
            <a:spLocks/>
          </p:cNvSpPr>
          <p:nvPr/>
        </p:nvSpPr>
        <p:spPr>
          <a:xfrm>
            <a:off x="250825" y="1628800"/>
            <a:ext cx="6769447" cy="5040560"/>
          </a:xfrm>
          <a:prstGeom prst="rect">
            <a:avLst/>
          </a:prstGeom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charset="0"/>
              <a:buChar char="•"/>
              <a:defRPr/>
            </a:pPr>
            <a:r>
              <a:rPr lang="ru-RU" sz="2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ru-RU" sz="2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этап: подготовка к образовательному </a:t>
            </a:r>
            <a:r>
              <a:rPr lang="ru-RU" sz="2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событию (РППС)</a:t>
            </a:r>
            <a:endParaRPr lang="ru-RU" sz="24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ru-RU" sz="2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r>
              <a:rPr kumimoji="0" lang="ru-RU" sz="240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cs typeface="Times New Roman" pitchFamily="18" charset="0"/>
              </a:rPr>
              <a:t> этап:</a:t>
            </a:r>
            <a:r>
              <a:rPr kumimoji="0" lang="ru-RU" sz="2400" i="0" u="none" strike="noStrike" kern="120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</a:t>
            </a:r>
            <a:r>
              <a:rPr kumimoji="0" lang="ru-RU" sz="240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cs typeface="Times New Roman" pitchFamily="18" charset="0"/>
              </a:rPr>
              <a:t>пределение</a:t>
            </a:r>
            <a:r>
              <a:rPr kumimoji="0" lang="ru-RU" sz="240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cs typeface="Times New Roman" pitchFamily="18" charset="0"/>
              </a:rPr>
              <a:t> тематики (мотивация) образовательных событий</a:t>
            </a:r>
          </a:p>
          <a:p>
            <a:pPr marL="342900" lvl="0" indent="-342900">
              <a:spcBef>
                <a:spcPct val="20000"/>
              </a:spcBef>
              <a:buFont typeface="Arial" charset="0"/>
              <a:buChar char="•"/>
              <a:defRPr/>
            </a:pPr>
            <a:r>
              <a:rPr lang="ru-RU" sz="2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</a:t>
            </a:r>
            <a:r>
              <a:rPr kumimoji="0" lang="ru-RU" sz="240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cs typeface="Times New Roman" pitchFamily="18" charset="0"/>
              </a:rPr>
              <a:t> этап:</a:t>
            </a:r>
            <a:r>
              <a:rPr kumimoji="0" lang="ru-RU" sz="2400" i="0" u="none" strike="noStrike" kern="120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</a:t>
            </a:r>
            <a:r>
              <a:rPr kumimoji="0" lang="ru-RU" sz="240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cs typeface="Times New Roman" pitchFamily="18" charset="0"/>
              </a:rPr>
              <a:t>пределение</a:t>
            </a:r>
            <a:r>
              <a:rPr kumimoji="0" lang="ru-RU" sz="240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cs typeface="Times New Roman" pitchFamily="18" charset="0"/>
              </a:rPr>
              <a:t> целей и задач предстоящего образовательного события, </a:t>
            </a:r>
            <a:r>
              <a:rPr kumimoji="0" lang="ru-RU" sz="2400" i="0" u="sng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cs typeface="Times New Roman" pitchFamily="18" charset="0"/>
              </a:rPr>
              <a:t>планирование</a:t>
            </a:r>
            <a:r>
              <a:rPr kumimoji="0" lang="ru-RU" sz="240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cs typeface="Times New Roman" pitchFamily="18" charset="0"/>
              </a:rPr>
              <a:t> этапов </a:t>
            </a:r>
          </a:p>
          <a:p>
            <a:pPr marL="342900" lvl="0" indent="-342900">
              <a:spcBef>
                <a:spcPct val="20000"/>
              </a:spcBef>
              <a:buFont typeface="Arial" charset="0"/>
              <a:buChar char="•"/>
              <a:defRPr/>
            </a:pPr>
            <a:r>
              <a:rPr kumimoji="0" lang="ru-RU" sz="240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cs typeface="Times New Roman" pitchFamily="18" charset="0"/>
              </a:rPr>
              <a:t>4 этап:</a:t>
            </a:r>
            <a:r>
              <a:rPr kumimoji="0" lang="ru-RU" sz="2400" i="0" u="none" strike="noStrike" kern="120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cs typeface="Times New Roman" pitchFamily="18" charset="0"/>
              </a:rPr>
              <a:t> п</a:t>
            </a:r>
            <a:r>
              <a:rPr kumimoji="0" lang="ru-RU" sz="240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cs typeface="Times New Roman" pitchFamily="18" charset="0"/>
              </a:rPr>
              <a:t>роведение образовательного события</a:t>
            </a:r>
            <a:r>
              <a:rPr kumimoji="0" lang="ru-RU" sz="2400" i="0" u="none" strike="noStrike" kern="120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cs typeface="Times New Roman" pitchFamily="18" charset="0"/>
              </a:rPr>
              <a:t> (практический)</a:t>
            </a:r>
            <a:endParaRPr kumimoji="0" lang="ru-RU" sz="2400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ru-RU" sz="240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cs typeface="Times New Roman" pitchFamily="18" charset="0"/>
              </a:rPr>
              <a:t>5 этап:</a:t>
            </a:r>
            <a:r>
              <a:rPr kumimoji="0" lang="ru-RU" sz="2400" i="0" u="none" strike="noStrike" kern="120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cs typeface="Times New Roman" pitchFamily="18" charset="0"/>
              </a:rPr>
              <a:t> р</a:t>
            </a:r>
            <a:r>
              <a:rPr kumimoji="0" lang="ru-RU" sz="240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cs typeface="Times New Roman" pitchFamily="18" charset="0"/>
              </a:rPr>
              <a:t>ефлексия, эффект от участия в образовательном событии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трелка вниз 5"/>
          <p:cNvSpPr/>
          <p:nvPr/>
        </p:nvSpPr>
        <p:spPr>
          <a:xfrm>
            <a:off x="3491880" y="980728"/>
            <a:ext cx="484188" cy="833884"/>
          </a:xfrm>
          <a:prstGeom prst="down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619672" y="1916832"/>
            <a:ext cx="4176712" cy="9144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Комплексно-тематическое планирование</a:t>
            </a:r>
          </a:p>
        </p:txBody>
      </p:sp>
      <p:sp>
        <p:nvSpPr>
          <p:cNvPr id="8" name="Стрелка вниз 7"/>
          <p:cNvSpPr/>
          <p:nvPr/>
        </p:nvSpPr>
        <p:spPr>
          <a:xfrm rot="1766657">
            <a:off x="1226870" y="2915936"/>
            <a:ext cx="485775" cy="873253"/>
          </a:xfrm>
          <a:prstGeom prst="down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9" name="Стрелка вниз 8"/>
          <p:cNvSpPr/>
          <p:nvPr/>
        </p:nvSpPr>
        <p:spPr>
          <a:xfrm>
            <a:off x="3419872" y="2996952"/>
            <a:ext cx="484188" cy="833884"/>
          </a:xfrm>
          <a:prstGeom prst="down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0" name="Стрелка вниз 9"/>
          <p:cNvSpPr/>
          <p:nvPr/>
        </p:nvSpPr>
        <p:spPr>
          <a:xfrm rot="19766172">
            <a:off x="5744822" y="2914021"/>
            <a:ext cx="484188" cy="895631"/>
          </a:xfrm>
          <a:prstGeom prst="down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123728" y="188640"/>
            <a:ext cx="3551238" cy="6477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0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ФГОС ДО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79512" y="3861048"/>
            <a:ext cx="2521520" cy="146843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Яркое событие в литературном художественном произведении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2771800" y="3861048"/>
            <a:ext cx="1512168" cy="144016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Яркое событие в природ</a:t>
            </a:r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4355976" y="3861048"/>
            <a:ext cx="2736304" cy="137795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Яркое событие, специально смоделированное воспитателем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229600" cy="1143000"/>
          </a:xfrm>
        </p:spPr>
        <p:txBody>
          <a:bodyPr/>
          <a:lstStyle/>
          <a:p>
            <a:r>
              <a:rPr lang="ru-RU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Примерные темы образовательных событий (Н. В. Федина</a:t>
            </a:r>
            <a:r>
              <a:rPr lang="ru-RU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340768"/>
            <a:ext cx="6840760" cy="5400600"/>
          </a:xfrm>
        </p:spPr>
        <p:txBody>
          <a:bodyPr/>
          <a:lstStyle/>
          <a:p>
            <a:pPr marL="0" indent="0">
              <a:buNone/>
            </a:pPr>
            <a:r>
              <a:rPr lang="ru-RU" sz="2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sz="2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события, формирующие чувство гражданской принадлежности ребенка (День России, День защитника Отечества</a:t>
            </a:r>
            <a:r>
              <a:rPr lang="ru-RU" sz="2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22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• явления нравственной жизни (Дни «спасибо», доброты, друзей</a:t>
            </a:r>
            <a:r>
              <a:rPr lang="ru-RU" sz="2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22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• явления окружающей природы (Дни воды, земли, птиц, животных</a:t>
            </a:r>
            <a:r>
              <a:rPr lang="ru-RU" sz="2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22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• мир искусства и литературы (Дни поэзии, детской книги, театра</a:t>
            </a:r>
            <a:r>
              <a:rPr lang="ru-RU" sz="2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22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• традиционные праздничные события семьи, общества и государства (Новый год, Праздник весны и труда, День матери</a:t>
            </a:r>
            <a:r>
              <a:rPr lang="ru-RU" sz="2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22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• наиболее важные профессии (Дни воспитателя, врача, почтальона, строителя).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379226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6995120" cy="1512168"/>
          </a:xfrm>
        </p:spPr>
        <p:txBody>
          <a:bodyPr/>
          <a:lstStyle/>
          <a:p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Ценность образовательного события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6347048" cy="4997152"/>
          </a:xfrm>
        </p:spPr>
        <p:txBody>
          <a:bodyPr/>
          <a:lstStyle/>
          <a:p>
            <a:pPr marL="0" indent="0" algn="ctr">
              <a:buNone/>
            </a:pPr>
            <a:r>
              <a:rPr lang="ru-RU" sz="2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Событие создает </a:t>
            </a:r>
            <a:r>
              <a:rPr lang="ru-RU" sz="2400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целостное </a:t>
            </a:r>
            <a:r>
              <a:rPr lang="ru-RU" sz="2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единство образовательного процесса, а его содержание отражает картину всего изученного, приобретенного, накопленного, сформированного в творческой, речевой, культурной, эмоциональной сфере. В образовательном событии также представлена целостная картина личностных качеств ребенка – это работоспособность, настойчивость, исполнительность и качества межличностного общения – это творческое сотрудничество, доброта, отзывчивость, сопереживание. </a:t>
            </a:r>
          </a:p>
        </p:txBody>
      </p:sp>
    </p:spTree>
    <p:extLst>
      <p:ext uri="{BB962C8B-B14F-4D97-AF65-F5344CB8AC3E}">
        <p14:creationId xmlns:p14="http://schemas.microsoft.com/office/powerpoint/2010/main" xmlns="" val="1457073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995120" cy="1143000"/>
          </a:xfrm>
        </p:spPr>
        <p:txBody>
          <a:bodyPr/>
          <a:lstStyle/>
          <a:p>
            <a:r>
              <a:rPr lang="ru-RU" sz="4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Вывод</a:t>
            </a:r>
            <a:endParaRPr lang="ru-RU" sz="4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39552" y="1700808"/>
            <a:ext cx="6264696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Образовательное событие </a:t>
            </a:r>
            <a:r>
              <a:rPr lang="ru-RU" sz="3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 ДОУ, представляет обучающий процесс, интегрированный в новое пространство, благодаря чему, помимо образования, он также помогает улучшать социальные навыки его участников.</a:t>
            </a:r>
            <a:endParaRPr lang="ru-RU" sz="32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395536" y="1844824"/>
            <a:ext cx="6624736" cy="4032448"/>
          </a:xfrm>
        </p:spPr>
        <p:txBody>
          <a:bodyPr/>
          <a:lstStyle/>
          <a:p>
            <a:r>
              <a:rPr lang="ru-RU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Если это действительно </a:t>
            </a:r>
            <a:r>
              <a:rPr lang="ru-RU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Образовательное событие</a:t>
            </a:r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то формально оно закончилось,</a:t>
            </a:r>
            <a:br>
              <a:rPr lang="ru-RU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 в голове остаётся очень долго…</a:t>
            </a:r>
          </a:p>
          <a:p>
            <a:r>
              <a:rPr lang="ru-RU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Нельзя повторить событие,</a:t>
            </a:r>
            <a:r>
              <a:rPr lang="en-US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но </a:t>
            </a:r>
            <a:r>
              <a:rPr lang="ru-RU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можно повторить переживание…</a:t>
            </a:r>
            <a:endParaRPr lang="ru-RU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995120" cy="1143000"/>
          </a:xfrm>
        </p:spPr>
        <p:txBody>
          <a:bodyPr/>
          <a:lstStyle/>
          <a:p>
            <a:r>
              <a:rPr lang="ru-RU" sz="4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Важно!</a:t>
            </a:r>
            <a:endParaRPr lang="ru-RU" sz="4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395536" y="1268760"/>
            <a:ext cx="6624736" cy="3915816"/>
          </a:xfrm>
        </p:spPr>
        <p:txBody>
          <a:bodyPr/>
          <a:lstStyle/>
          <a:p>
            <a:pPr marL="0" indent="0" algn="ctr">
              <a:buNone/>
            </a:pPr>
            <a:r>
              <a:rPr lang="ru-RU" sz="3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рассматривается как </a:t>
            </a:r>
            <a:r>
              <a:rPr lang="ru-RU" sz="3000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продуктивная </a:t>
            </a:r>
            <a:r>
              <a:rPr lang="ru-RU" sz="3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педагогическая технология организации и осуществления значимых событий в жизни дошкольного коллектива и отдельной личности,  используя которую, мы можем  обеспечить достижение целевых ориентиров,  определенных в Федеральных государственных образовательных стандартах дошкольного образования</a:t>
            </a:r>
            <a:r>
              <a:rPr lang="ru-RU" sz="3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403648" y="188640"/>
            <a:ext cx="607442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Событийный подход </a:t>
            </a:r>
            <a:endParaRPr lang="ru-RU" sz="48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331640" y="1166412"/>
            <a:ext cx="5351145" cy="37856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Организационно –</a:t>
            </a:r>
          </a:p>
          <a:p>
            <a:pPr algn="ctr"/>
            <a:endParaRPr lang="ru-RU" sz="48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Times New Roman"/>
            </a:endParaRPr>
          </a:p>
          <a:p>
            <a:pPr algn="ctr"/>
            <a:r>
              <a:rPr lang="ru-RU" sz="48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д</a:t>
            </a:r>
            <a:r>
              <a:rPr lang="ru-RU" sz="48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еятельностная</a:t>
            </a:r>
            <a:endParaRPr lang="ru-RU" sz="48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Times New Roman"/>
            </a:endParaRPr>
          </a:p>
          <a:p>
            <a:pPr algn="ctr"/>
            <a:r>
              <a:rPr lang="ru-RU" sz="4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 </a:t>
            </a:r>
          </a:p>
          <a:p>
            <a:pPr algn="ctr"/>
            <a:r>
              <a:rPr lang="ru-RU" sz="4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игра</a:t>
            </a:r>
            <a:endParaRPr lang="ru-RU" sz="4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12163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/>
        </p:nvSpPr>
        <p:spPr>
          <a:xfrm>
            <a:off x="323528" y="1556792"/>
            <a:ext cx="6696744" cy="475252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3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Сформулируйте </a:t>
            </a:r>
            <a:r>
              <a:rPr lang="ru-RU" sz="3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ваше представление об образовательном событии.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3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Предложите возможные формы взаимодействия с воспитателями и помощи им в организации и проведении образовательных событий. 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3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Составьте примерный годовой план образовательных событий в ДОО.</a:t>
            </a:r>
          </a:p>
          <a:p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323528" y="404664"/>
            <a:ext cx="777686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i="1" dirty="0">
                <a:latin typeface="Times New Roman"/>
                <a:ea typeface="Times New Roman"/>
              </a:rPr>
              <a:t>Задания для </a:t>
            </a:r>
            <a:r>
              <a:rPr lang="ru-RU" sz="3200" b="1" i="1" dirty="0" smtClean="0">
                <a:latin typeface="Times New Roman"/>
                <a:ea typeface="Times New Roman"/>
              </a:rPr>
              <a:t>группы  «Администрация»</a:t>
            </a:r>
            <a:endParaRPr lang="ru-RU" sz="3200" b="1" i="1" dirty="0"/>
          </a:p>
        </p:txBody>
      </p:sp>
    </p:spTree>
    <p:extLst>
      <p:ext uri="{BB962C8B-B14F-4D97-AF65-F5344CB8AC3E}">
        <p14:creationId xmlns:p14="http://schemas.microsoft.com/office/powerpoint/2010/main" xmlns="" val="1675541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55833" y="188639"/>
            <a:ext cx="828092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i="1" dirty="0">
                <a:latin typeface="Times New Roman"/>
                <a:ea typeface="Times New Roman"/>
              </a:rPr>
              <a:t>Задания для группы «Педагоги</a:t>
            </a:r>
            <a:r>
              <a:rPr lang="ru-RU" sz="4000" b="1" i="1" dirty="0" smtClean="0">
                <a:latin typeface="Times New Roman"/>
                <a:ea typeface="Times New Roman"/>
              </a:rPr>
              <a:t>»</a:t>
            </a:r>
            <a:r>
              <a:rPr lang="ru-RU" sz="4000" b="1" dirty="0">
                <a:latin typeface="Times New Roman"/>
                <a:ea typeface="Times New Roman"/>
              </a:rPr>
              <a:t/>
            </a:r>
            <a:br>
              <a:rPr lang="ru-RU" sz="4000" b="1" dirty="0">
                <a:latin typeface="Times New Roman"/>
                <a:ea typeface="Times New Roman"/>
              </a:rPr>
            </a:br>
            <a:endParaRPr lang="ru-RU" sz="4000" b="1" dirty="0"/>
          </a:p>
        </p:txBody>
      </p:sp>
      <p:sp>
        <p:nvSpPr>
          <p:cNvPr id="5" name="Объект 2"/>
          <p:cNvSpPr>
            <a:spLocks noGrp="1"/>
          </p:cNvSpPr>
          <p:nvPr/>
        </p:nvSpPr>
        <p:spPr>
          <a:xfrm>
            <a:off x="257432" y="1512078"/>
            <a:ext cx="6552728" cy="475252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3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Перечислите </a:t>
            </a:r>
            <a:r>
              <a:rPr lang="ru-RU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трудности в организации образовательных событий в дошкольной образовательной организации. </a:t>
            </a:r>
            <a:endParaRPr lang="ru-RU" sz="28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Подготовьте предложения по преодолению этих трудностей (конкретные формы и методы работы). </a:t>
            </a:r>
            <a:endParaRPr lang="ru-RU" sz="28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3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Разработайте примерное образовательное </a:t>
            </a:r>
            <a:r>
              <a:rPr lang="ru-RU" sz="3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событие.</a:t>
            </a:r>
            <a:endParaRPr lang="ru-RU" sz="28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16883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260648"/>
            <a:ext cx="773583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i="1" dirty="0">
                <a:latin typeface="Times New Roman"/>
                <a:ea typeface="Times New Roman"/>
              </a:rPr>
              <a:t>Задания для группы «Родители»</a:t>
            </a:r>
            <a:endParaRPr lang="ru-RU" sz="4000" b="1" i="1" dirty="0"/>
          </a:p>
        </p:txBody>
      </p:sp>
      <p:sp>
        <p:nvSpPr>
          <p:cNvPr id="6" name="Объект 2"/>
          <p:cNvSpPr>
            <a:spLocks noGrp="1"/>
          </p:cNvSpPr>
          <p:nvPr/>
        </p:nvSpPr>
        <p:spPr>
          <a:xfrm>
            <a:off x="171615" y="1268760"/>
            <a:ext cx="6704641" cy="5040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Сформулируйте </a:t>
            </a:r>
            <a:r>
              <a:rPr lang="ru-RU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ваше представление об образовательном событии.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Сформулируйте запросы, которые вы адресуете детскому саду.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Опишите ваше взаимодействие с воспитателями в организации образовательных событий в ДОО.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397191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260648"/>
            <a:ext cx="877483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i="1" dirty="0">
                <a:latin typeface="Times New Roman"/>
                <a:ea typeface="Times New Roman"/>
              </a:rPr>
              <a:t>Задания для группы </a:t>
            </a:r>
            <a:r>
              <a:rPr lang="ru-RU" sz="4000" b="1" i="1" dirty="0" smtClean="0">
                <a:latin typeface="Times New Roman"/>
                <a:ea typeface="Times New Roman"/>
              </a:rPr>
              <a:t>«</a:t>
            </a:r>
            <a:r>
              <a:rPr lang="ru-RU" sz="4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Воспитанники</a:t>
            </a:r>
            <a:r>
              <a:rPr lang="ru-RU" sz="4000" b="1" i="1" dirty="0" smtClean="0">
                <a:latin typeface="Times New Roman"/>
                <a:ea typeface="Times New Roman"/>
              </a:rPr>
              <a:t>»</a:t>
            </a:r>
            <a:endParaRPr lang="ru-RU" sz="4000" b="1" i="1" dirty="0"/>
          </a:p>
        </p:txBody>
      </p:sp>
      <p:sp>
        <p:nvSpPr>
          <p:cNvPr id="4" name="Объект 2"/>
          <p:cNvSpPr>
            <a:spLocks noGrp="1"/>
          </p:cNvSpPr>
          <p:nvPr/>
        </p:nvSpPr>
        <p:spPr>
          <a:xfrm>
            <a:off x="251520" y="1088740"/>
            <a:ext cx="6408712" cy="46805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Выскажите </a:t>
            </a:r>
            <a:r>
              <a:rPr lang="ru-RU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свои пожелания, в каком образовательном событии хотите поучаствовать.</a:t>
            </a:r>
          </a:p>
          <a:p>
            <a:r>
              <a:rPr lang="ru-RU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Опишите воспитателя, которого вы хотите видеть в своей группе.</a:t>
            </a:r>
          </a:p>
          <a:p>
            <a:r>
              <a:rPr lang="ru-RU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Презентовать в виде театрализованного проекта.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87188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827584" y="1916832"/>
            <a:ext cx="5596276" cy="218521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8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Спасибо за участие</a:t>
            </a:r>
          </a:p>
          <a:p>
            <a:pPr algn="ctr"/>
            <a:r>
              <a:rPr lang="ru-RU" sz="48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</a:rPr>
              <a:t> в игре</a:t>
            </a:r>
          </a:p>
          <a:p>
            <a:endParaRPr lang="ru-RU" sz="4000" b="1" i="1" dirty="0" smtClean="0"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05205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"/>
          <p:cNvSpPr txBox="1">
            <a:spLocks noChangeArrowheads="1"/>
          </p:cNvSpPr>
          <p:nvPr/>
        </p:nvSpPr>
        <p:spPr>
          <a:xfrm>
            <a:off x="179512" y="188640"/>
            <a:ext cx="8229600" cy="1944216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3600" b="1" i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Событийное образование – альтернатива традиционному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3600" b="1" i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способу обучения</a:t>
            </a:r>
          </a:p>
        </p:txBody>
      </p:sp>
      <p:sp>
        <p:nvSpPr>
          <p:cNvPr id="4" name="Rectangle 5"/>
          <p:cNvSpPr txBox="1">
            <a:spLocks noChangeArrowheads="1"/>
          </p:cNvSpPr>
          <p:nvPr/>
        </p:nvSpPr>
        <p:spPr>
          <a:xfrm>
            <a:off x="539552" y="2204864"/>
            <a:ext cx="6480720" cy="3240360"/>
          </a:xfrm>
          <a:prstGeom prst="rect">
            <a:avLst/>
          </a:prstGeom>
        </p:spPr>
        <p:txBody>
          <a:bodyPr/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320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cs typeface="Times New Roman" pitchFamily="18" charset="0"/>
              </a:rPr>
              <a:t>Образовательное событие – это ситуация, которая переживается и осознаётся ребёнком как значимая в его </a:t>
            </a:r>
            <a:r>
              <a:rPr kumimoji="0" lang="ru-RU" altLang="ru-RU" sz="3200" i="0" u="sng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cs typeface="Times New Roman" pitchFamily="18" charset="0"/>
              </a:rPr>
              <a:t>собственном образовании</a:t>
            </a:r>
            <a:r>
              <a:rPr kumimoji="0" lang="ru-RU" altLang="ru-RU" sz="320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cs typeface="Times New Roman" pitchFamily="18" charset="0"/>
              </a:rPr>
              <a:t>:</a:t>
            </a:r>
            <a:r>
              <a:rPr kumimoji="0" lang="ru-RU" altLang="ru-RU" sz="3200" i="0" u="none" strike="noStrike" kern="120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cs typeface="Times New Roman" pitchFamily="18" charset="0"/>
              </a:rPr>
              <a:t> р</a:t>
            </a:r>
            <a:r>
              <a:rPr kumimoji="0" lang="ru-RU" altLang="ru-RU" sz="320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cs typeface="Times New Roman" pitchFamily="18" charset="0"/>
              </a:rPr>
              <a:t>ебёнок – </a:t>
            </a:r>
            <a:r>
              <a:rPr kumimoji="0" lang="ru-RU" altLang="ru-RU" sz="3200" i="0" u="sng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cs typeface="Times New Roman" pitchFamily="18" charset="0"/>
              </a:rPr>
              <a:t>активный участник</a:t>
            </a:r>
            <a:r>
              <a:rPr kumimoji="0" lang="ru-RU" altLang="ru-RU" sz="320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cs typeface="Times New Roman" pitchFamily="18" charset="0"/>
              </a:rPr>
              <a:t> происходящего</a:t>
            </a: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altLang="ru-RU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alt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 txBox="1">
            <a:spLocks noChangeArrowheads="1"/>
          </p:cNvSpPr>
          <p:nvPr/>
        </p:nvSpPr>
        <p:spPr>
          <a:xfrm>
            <a:off x="539552" y="1484784"/>
            <a:ext cx="6480720" cy="3960440"/>
          </a:xfrm>
          <a:prstGeom prst="rect">
            <a:avLst/>
          </a:prstGeom>
        </p:spPr>
        <p:txBody>
          <a:bodyPr/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altLang="ru-RU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alt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928441" y="116632"/>
            <a:ext cx="5889946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Цель и задачи </a:t>
            </a:r>
          </a:p>
          <a:p>
            <a:pPr algn="ctr">
              <a:defRPr/>
            </a:pP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образовательного события 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325495" y="1485879"/>
            <a:ext cx="6624736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Цель:</a:t>
            </a:r>
            <a:r>
              <a:rPr lang="ru-RU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усвоение учебных  знаний и </a:t>
            </a:r>
            <a:r>
              <a:rPr lang="ru-RU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окружающего </a:t>
            </a:r>
            <a:r>
              <a:rPr lang="ru-RU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мира,  </a:t>
            </a:r>
            <a:r>
              <a:rPr lang="ru-RU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свободной творческой </a:t>
            </a:r>
            <a:r>
              <a:rPr lang="ru-RU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личности через   </a:t>
            </a:r>
            <a:r>
              <a:rPr lang="ru-RU" sz="2800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задачи: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ru-RU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нетрадиционные формы 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ru-RU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познавательной активности   детей 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ru-RU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вовлечение родителей в образовательный и воспитательный процесс</a:t>
            </a:r>
            <a:endParaRPr lang="ru-RU" sz="28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 txBox="1">
            <a:spLocks noChangeArrowheads="1"/>
          </p:cNvSpPr>
          <p:nvPr/>
        </p:nvSpPr>
        <p:spPr>
          <a:xfrm>
            <a:off x="539552" y="2204864"/>
            <a:ext cx="6480720" cy="3240360"/>
          </a:xfrm>
          <a:prstGeom prst="rect">
            <a:avLst/>
          </a:prstGeom>
        </p:spPr>
        <p:txBody>
          <a:bodyPr/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altLang="ru-RU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alt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36969" y="260648"/>
            <a:ext cx="6780189" cy="20005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Основной принцип</a:t>
            </a:r>
          </a:p>
          <a:p>
            <a:pPr algn="ctr">
              <a:defRPr/>
            </a:pPr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образовательного события </a:t>
            </a:r>
            <a:r>
              <a:rPr lang="ru-RU" sz="4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  </a:t>
            </a:r>
          </a:p>
          <a:p>
            <a:pPr algn="ctr">
              <a:defRPr/>
            </a:pPr>
            <a:endParaRPr lang="ru-RU" sz="4400" b="1" i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39552" y="1988840"/>
            <a:ext cx="5904656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3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«От </a:t>
            </a:r>
            <a:r>
              <a:rPr lang="ru-RU" sz="3600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со-</a:t>
            </a:r>
            <a:r>
              <a:rPr lang="ru-RU" sz="36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трудничества</a:t>
            </a:r>
            <a:r>
              <a:rPr lang="ru-RU" sz="3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</a:p>
          <a:p>
            <a:pPr algn="ctr">
              <a:lnSpc>
                <a:spcPct val="150000"/>
              </a:lnSpc>
            </a:pPr>
            <a:r>
              <a:rPr lang="ru-RU" sz="3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 </a:t>
            </a:r>
            <a:r>
              <a:rPr lang="ru-RU" sz="3600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со-</a:t>
            </a:r>
            <a:r>
              <a:rPr lang="ru-RU" sz="3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дружеству, </a:t>
            </a:r>
          </a:p>
          <a:p>
            <a:pPr algn="ctr">
              <a:lnSpc>
                <a:spcPct val="150000"/>
              </a:lnSpc>
            </a:pPr>
            <a:r>
              <a:rPr lang="ru-RU" sz="3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от </a:t>
            </a:r>
            <a:r>
              <a:rPr lang="ru-RU" sz="3600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со-</a:t>
            </a:r>
            <a:r>
              <a:rPr lang="ru-RU" sz="3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дружества – </a:t>
            </a:r>
          </a:p>
          <a:p>
            <a:pPr algn="ctr">
              <a:lnSpc>
                <a:spcPct val="150000"/>
              </a:lnSpc>
            </a:pPr>
            <a:r>
              <a:rPr lang="ru-RU" sz="3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 </a:t>
            </a:r>
            <a:r>
              <a:rPr lang="ru-RU" sz="3600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со-</a:t>
            </a:r>
            <a:r>
              <a:rPr lang="ru-RU" sz="3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творчеству </a:t>
            </a:r>
          </a:p>
          <a:p>
            <a:pPr algn="ctr">
              <a:lnSpc>
                <a:spcPct val="150000"/>
              </a:lnSpc>
            </a:pPr>
            <a:r>
              <a:rPr lang="ru-RU" sz="3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3600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со</a:t>
            </a:r>
            <a:r>
              <a:rPr lang="ru-RU" sz="3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-управлению»</a:t>
            </a:r>
            <a:endParaRPr lang="ru-RU" sz="36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 txBox="1">
            <a:spLocks noChangeArrowheads="1"/>
          </p:cNvSpPr>
          <p:nvPr/>
        </p:nvSpPr>
        <p:spPr>
          <a:xfrm>
            <a:off x="539552" y="2204864"/>
            <a:ext cx="6480720" cy="3240360"/>
          </a:xfrm>
          <a:prstGeom prst="rect">
            <a:avLst/>
          </a:prstGeom>
        </p:spPr>
        <p:txBody>
          <a:bodyPr/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altLang="ru-RU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alt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020057" y="260648"/>
            <a:ext cx="5814028" cy="187743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В основе образовательного </a:t>
            </a:r>
          </a:p>
          <a:p>
            <a:pPr algn="ctr">
              <a:defRPr/>
            </a:pP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события</a:t>
            </a:r>
            <a:r>
              <a:rPr lang="ru-RU" sz="3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находится:</a:t>
            </a:r>
            <a:r>
              <a:rPr lang="ru-RU" sz="3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>
              <a:defRPr/>
            </a:pPr>
            <a:endParaRPr lang="ru-RU" sz="4400" b="1" i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39552" y="1628800"/>
            <a:ext cx="662473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интеграция ОО</a:t>
            </a:r>
          </a:p>
          <a:p>
            <a:pPr>
              <a:buFont typeface="Arial" pitchFamily="34" charset="0"/>
              <a:buChar char="•"/>
            </a:pPr>
            <a:r>
              <a:rPr lang="ru-RU" sz="3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современные образовательные технологии (проектное обучение, проблемное обучение)</a:t>
            </a:r>
          </a:p>
          <a:p>
            <a:pPr>
              <a:buFont typeface="Arial" pitchFamily="34" charset="0"/>
              <a:buChar char="•"/>
            </a:pPr>
            <a:r>
              <a:rPr lang="ru-RU" sz="3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личностно - значимая деятельность каждого участника</a:t>
            </a:r>
            <a:endParaRPr lang="ru-RU" sz="32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 txBox="1">
            <a:spLocks noChangeArrowheads="1"/>
          </p:cNvSpPr>
          <p:nvPr/>
        </p:nvSpPr>
        <p:spPr>
          <a:xfrm>
            <a:off x="539552" y="2204864"/>
            <a:ext cx="6480720" cy="3240360"/>
          </a:xfrm>
          <a:prstGeom prst="rect">
            <a:avLst/>
          </a:prstGeom>
        </p:spPr>
        <p:txBody>
          <a:bodyPr/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altLang="ru-RU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alt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51520" y="188640"/>
            <a:ext cx="729539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Принципы деятельности педагога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980728"/>
            <a:ext cx="6768752" cy="51090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при организации образовательного события:</a:t>
            </a:r>
          </a:p>
          <a:p>
            <a:pPr algn="ctr"/>
            <a:endParaRPr lang="ru-RU" sz="1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2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самое главное – подходить к организации </a:t>
            </a:r>
            <a:r>
              <a:rPr lang="ru-RU" sz="26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со-бытия</a:t>
            </a:r>
            <a:r>
              <a:rPr lang="ru-RU" sz="2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творчески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2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предоставить детям действовать самостоятельно, избегая прямых инструкций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2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стараться  не сдерживать инициативы детей.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2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не делать  за них то, что они могут сделать самостоятельно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2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помогать  детям формировать навыки самостоятельного решения проблемы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2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стараться избегать оценочных  суждений</a:t>
            </a:r>
            <a:endParaRPr lang="ru-RU" sz="26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 txBox="1">
            <a:spLocks noChangeArrowheads="1"/>
          </p:cNvSpPr>
          <p:nvPr/>
        </p:nvSpPr>
        <p:spPr>
          <a:xfrm>
            <a:off x="539552" y="2204864"/>
            <a:ext cx="6480720" cy="3240360"/>
          </a:xfrm>
          <a:prstGeom prst="rect">
            <a:avLst/>
          </a:prstGeom>
        </p:spPr>
        <p:txBody>
          <a:bodyPr/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altLang="ru-RU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alt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360161" y="272719"/>
            <a:ext cx="5774530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Ожидаемый результат </a:t>
            </a:r>
          </a:p>
          <a:p>
            <a:pPr algn="ctr">
              <a:defRPr/>
            </a:pP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образовательного события</a:t>
            </a:r>
            <a:endParaRPr lang="ru-RU" sz="36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043608" y="1844824"/>
            <a:ext cx="5832648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Формирование целостной, разносторонней эмоционально развитой личности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179512" y="188640"/>
            <a:ext cx="7272932" cy="1210146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4000" b="1" i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Характеристики образовательного события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323528" y="1700808"/>
            <a:ext cx="6696744" cy="4827587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ru-RU" altLang="ru-RU" sz="300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cs typeface="Times New Roman" pitchFamily="18" charset="0"/>
              </a:rPr>
              <a:t>актуальная </a:t>
            </a:r>
            <a:r>
              <a:rPr kumimoji="0" lang="ru-RU" altLang="ru-RU" sz="300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cs typeface="Times New Roman" pitchFamily="18" charset="0"/>
              </a:rPr>
              <a:t>культуросообразность</a:t>
            </a:r>
            <a:endParaRPr kumimoji="0" lang="ru-RU" altLang="ru-RU" sz="3000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ru-RU" altLang="ru-RU" sz="300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cs typeface="Times New Roman" pitchFamily="18" charset="0"/>
              </a:rPr>
              <a:t>поледеятельная</a:t>
            </a:r>
            <a:r>
              <a:rPr kumimoji="0" lang="ru-RU" altLang="ru-RU" sz="300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cs typeface="Times New Roman" pitchFamily="18" charset="0"/>
              </a:rPr>
              <a:t> структура, обязательное включение коммуникации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ru-RU" altLang="ru-RU" sz="300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cs typeface="Times New Roman" pitchFamily="18" charset="0"/>
              </a:rPr>
              <a:t>возможность и уместность импровизации, для чего используются игра, диалог, метод  проектов, погружения, путешествия, </a:t>
            </a:r>
            <a:r>
              <a:rPr kumimoji="0" lang="ru-RU" altLang="ru-RU" sz="300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cs typeface="Times New Roman" pitchFamily="18" charset="0"/>
              </a:rPr>
              <a:t>арт</a:t>
            </a:r>
            <a:r>
              <a:rPr kumimoji="0" lang="ru-RU" altLang="ru-RU" sz="300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cs typeface="Times New Roman" pitchFamily="18" charset="0"/>
              </a:rPr>
              <a:t> –технология и т.д.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altLang="ru-RU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37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6699"/>
      </a:hlink>
      <a:folHlink>
        <a:srgbClr val="FF6699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1209</TotalTime>
  <Words>763</Words>
  <Application>Microsoft Office PowerPoint</Application>
  <PresentationFormat>Экран (4:3)</PresentationFormat>
  <Paragraphs>126</Paragraphs>
  <Slides>25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Примерные темы образовательных событий (Н. В. Федина) </vt:lpstr>
      <vt:lpstr>Ценность образовательного события </vt:lpstr>
      <vt:lpstr>Вывод</vt:lpstr>
      <vt:lpstr>Важно!</vt:lpstr>
      <vt:lpstr>Слайд 20</vt:lpstr>
      <vt:lpstr>Слайд 21</vt:lpstr>
      <vt:lpstr>Слайд 22</vt:lpstr>
      <vt:lpstr>Слайд 23</vt:lpstr>
      <vt:lpstr>Слайд 24</vt:lpstr>
      <vt:lpstr>Слайд 25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Admin</cp:lastModifiedBy>
  <cp:revision>40</cp:revision>
  <dcterms:created xsi:type="dcterms:W3CDTF">2014-06-24T15:51:35Z</dcterms:created>
  <dcterms:modified xsi:type="dcterms:W3CDTF">2019-03-19T17:00:18Z</dcterms:modified>
</cp:coreProperties>
</file>