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4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4" r:id="rId12"/>
    <p:sldId id="273" r:id="rId13"/>
    <p:sldId id="272" r:id="rId14"/>
    <p:sldId id="275" r:id="rId15"/>
    <p:sldId id="276" r:id="rId16"/>
    <p:sldId id="261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5588-37EC-4D9C-91AA-88D02791AD6F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4A39D-051D-4132-9848-8BE6A5D03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687" y="404664"/>
            <a:ext cx="8378063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«Мир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сенсорики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раннего возраста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573016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высшей квалификационной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атегории Разорёнова В.Б. МДОУ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Некоузский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№ 2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038" y="116632"/>
            <a:ext cx="6881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Второй этап - основной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59832" y="980728"/>
            <a:ext cx="5878488" cy="5733256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9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Приобретение и создание дидактических</a:t>
            </a:r>
            <a:r>
              <a:rPr kumimoji="0" lang="ru-RU" sz="9200" b="1" i="1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9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 на развитие сенсорно-моторных навыков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9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Проведение работы с родителями на тему: «Что такое сенсорное развитие. Почему его необходимо развивать?»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9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Консультации, беседы, совместные игры, оформление уголка для родителей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9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Сформировать у детей основы познавательного, бережного, созидательного отношения к окружающему миру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9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Знакомство детей с дидактическим материалом и играми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9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Проведение дидактических игр и игр-занятий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9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Исследовательская деятельность детей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P_20171030_009.jpg"/>
          <p:cNvPicPr>
            <a:picLocks noChangeAspect="1"/>
          </p:cNvPicPr>
          <p:nvPr/>
        </p:nvPicPr>
        <p:blipFill>
          <a:blip r:embed="rId3" cstate="print"/>
          <a:srcRect l="10993" r="10577"/>
          <a:stretch>
            <a:fillRect/>
          </a:stretch>
        </p:blipFill>
        <p:spPr>
          <a:xfrm rot="10800000">
            <a:off x="179512" y="764704"/>
            <a:ext cx="4122120" cy="288032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WP_20171030_021.jpg"/>
          <p:cNvPicPr>
            <a:picLocks noChangeAspect="1"/>
          </p:cNvPicPr>
          <p:nvPr/>
        </p:nvPicPr>
        <p:blipFill>
          <a:blip r:embed="rId4" cstate="print"/>
          <a:srcRect l="14563" t="9345" r="5901" b="9345"/>
          <a:stretch>
            <a:fillRect/>
          </a:stretch>
        </p:blipFill>
        <p:spPr>
          <a:xfrm rot="10800000">
            <a:off x="4644006" y="3933056"/>
            <a:ext cx="4388763" cy="2664296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 descr="WP_20171030_047.jpg"/>
          <p:cNvPicPr>
            <a:picLocks noChangeAspect="1"/>
          </p:cNvPicPr>
          <p:nvPr/>
        </p:nvPicPr>
        <p:blipFill>
          <a:blip r:embed="rId5" cstate="print"/>
          <a:srcRect l="8263" t="10747" r="20863" b="10747"/>
          <a:stretch>
            <a:fillRect/>
          </a:stretch>
        </p:blipFill>
        <p:spPr>
          <a:xfrm>
            <a:off x="4499992" y="764704"/>
            <a:ext cx="4397630" cy="2808312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Рисунок 8" descr="WP_20171030_029.jpg"/>
          <p:cNvPicPr>
            <a:picLocks noChangeAspect="1"/>
          </p:cNvPicPr>
          <p:nvPr/>
        </p:nvPicPr>
        <p:blipFill>
          <a:blip r:embed="rId6" cstate="print"/>
          <a:srcRect l="6688" r="1963" b="2335"/>
          <a:stretch>
            <a:fillRect/>
          </a:stretch>
        </p:blipFill>
        <p:spPr>
          <a:xfrm rot="10800000">
            <a:off x="107504" y="3933056"/>
            <a:ext cx="4317114" cy="2592717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P_20171115_003.jpg"/>
          <p:cNvPicPr>
            <a:picLocks noChangeAspect="1"/>
          </p:cNvPicPr>
          <p:nvPr/>
        </p:nvPicPr>
        <p:blipFill>
          <a:blip r:embed="rId3" cstate="print"/>
          <a:srcRect l="6688" t="14952" r="9838"/>
          <a:stretch>
            <a:fillRect/>
          </a:stretch>
        </p:blipFill>
        <p:spPr>
          <a:xfrm rot="5400000">
            <a:off x="6189859" y="947045"/>
            <a:ext cx="3546590" cy="202978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7" name="Рисунок 6" descr="IMG_20171207_103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19" y="764704"/>
            <a:ext cx="3163851" cy="5624625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Рисунок 8" descr="WP_20171109_173.jpg"/>
          <p:cNvPicPr>
            <a:picLocks noChangeAspect="1"/>
          </p:cNvPicPr>
          <p:nvPr/>
        </p:nvPicPr>
        <p:blipFill>
          <a:blip r:embed="rId5" cstate="print"/>
          <a:srcRect l="3538" t="10747" r="41338"/>
          <a:stretch>
            <a:fillRect/>
          </a:stretch>
        </p:blipFill>
        <p:spPr>
          <a:xfrm rot="5400000">
            <a:off x="3484613" y="483939"/>
            <a:ext cx="3343686" cy="304112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" name="Рисунок 9" descr="WP_20171109_048.jpg"/>
          <p:cNvPicPr>
            <a:picLocks noChangeAspect="1"/>
          </p:cNvPicPr>
          <p:nvPr/>
        </p:nvPicPr>
        <p:blipFill>
          <a:blip r:embed="rId6" cstate="print"/>
          <a:srcRect l="22438" t="9345" r="7476"/>
          <a:stretch>
            <a:fillRect/>
          </a:stretch>
        </p:blipFill>
        <p:spPr>
          <a:xfrm>
            <a:off x="4572000" y="3945999"/>
            <a:ext cx="3762230" cy="2733568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P_20171115_001.jpg"/>
          <p:cNvPicPr>
            <a:picLocks noChangeAspect="1"/>
          </p:cNvPicPr>
          <p:nvPr/>
        </p:nvPicPr>
        <p:blipFill>
          <a:blip r:embed="rId3" cstate="print"/>
          <a:srcRect l="7476"/>
          <a:stretch>
            <a:fillRect/>
          </a:stretch>
        </p:blipFill>
        <p:spPr>
          <a:xfrm rot="5400000">
            <a:off x="5245817" y="2107111"/>
            <a:ext cx="4634208" cy="2813491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8" name="Рисунок 7" descr="WP_20171101_057.jpg"/>
          <p:cNvPicPr>
            <a:picLocks noChangeAspect="1"/>
          </p:cNvPicPr>
          <p:nvPr/>
        </p:nvPicPr>
        <p:blipFill>
          <a:blip r:embed="rId4" cstate="print"/>
          <a:srcRect l="25588" t="27570" r="2751" b="13550"/>
          <a:stretch>
            <a:fillRect/>
          </a:stretch>
        </p:blipFill>
        <p:spPr>
          <a:xfrm rot="5400000">
            <a:off x="-1260648" y="2276872"/>
            <a:ext cx="5616624" cy="2592288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9" name="Рисунок 8" descr="WP_20171005_108.jpg"/>
          <p:cNvPicPr>
            <a:picLocks noChangeAspect="1"/>
          </p:cNvPicPr>
          <p:nvPr/>
        </p:nvPicPr>
        <p:blipFill>
          <a:blip r:embed="rId5" cstate="print"/>
          <a:srcRect l="10626" t="14952" r="27950"/>
          <a:stretch>
            <a:fillRect/>
          </a:stretch>
        </p:blipFill>
        <p:spPr>
          <a:xfrm rot="5400000">
            <a:off x="2740914" y="723582"/>
            <a:ext cx="3518156" cy="2736304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0" name="Рисунок 9" descr="WP_20171030_067.jpg"/>
          <p:cNvPicPr>
            <a:picLocks noChangeAspect="1"/>
          </p:cNvPicPr>
          <p:nvPr/>
        </p:nvPicPr>
        <p:blipFill>
          <a:blip r:embed="rId6" cstate="print"/>
          <a:srcRect l="17325" t="28971" r="33851" b="20560"/>
          <a:stretch>
            <a:fillRect/>
          </a:stretch>
        </p:blipFill>
        <p:spPr>
          <a:xfrm rot="10800000">
            <a:off x="2987824" y="4221088"/>
            <a:ext cx="4064452" cy="2360004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P_20171109_142.jpg"/>
          <p:cNvPicPr>
            <a:picLocks noChangeAspect="1"/>
          </p:cNvPicPr>
          <p:nvPr/>
        </p:nvPicPr>
        <p:blipFill>
          <a:blip r:embed="rId3" cstate="print"/>
          <a:srcRect r="27950" b="3737"/>
          <a:stretch>
            <a:fillRect/>
          </a:stretch>
        </p:blipFill>
        <p:spPr>
          <a:xfrm rot="5400000">
            <a:off x="5937307" y="623533"/>
            <a:ext cx="3486165" cy="2616379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Рисунок 2" descr="WP_20171101_092.jpg"/>
          <p:cNvPicPr>
            <a:picLocks noChangeAspect="1"/>
          </p:cNvPicPr>
          <p:nvPr/>
        </p:nvPicPr>
        <p:blipFill>
          <a:blip r:embed="rId4" cstate="print"/>
          <a:srcRect t="5139" r="11413"/>
          <a:stretch>
            <a:fillRect/>
          </a:stretch>
        </p:blipFill>
        <p:spPr>
          <a:xfrm>
            <a:off x="4499992" y="4019682"/>
            <a:ext cx="4464496" cy="2685445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Рисунок 3" descr="WP_20171101_086.jpg"/>
          <p:cNvPicPr>
            <a:picLocks noChangeAspect="1"/>
          </p:cNvPicPr>
          <p:nvPr/>
        </p:nvPicPr>
        <p:blipFill>
          <a:blip r:embed="rId5" cstate="print"/>
          <a:srcRect l="9838" t="19158" r="13776"/>
          <a:stretch>
            <a:fillRect/>
          </a:stretch>
        </p:blipFill>
        <p:spPr>
          <a:xfrm rot="5400000">
            <a:off x="2891301" y="933235"/>
            <a:ext cx="3672409" cy="2183219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WP_20171010_025.jpg"/>
          <p:cNvPicPr>
            <a:picLocks noChangeAspect="1"/>
          </p:cNvPicPr>
          <p:nvPr/>
        </p:nvPicPr>
        <p:blipFill>
          <a:blip r:embed="rId6" cstate="print"/>
          <a:srcRect l="16925" t="23364" r="22438" b="5139"/>
          <a:stretch>
            <a:fillRect/>
          </a:stretch>
        </p:blipFill>
        <p:spPr>
          <a:xfrm rot="5400000">
            <a:off x="-635021" y="2299316"/>
            <a:ext cx="4824537" cy="3195473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22" y="0"/>
            <a:ext cx="9060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Третий этап - заключительный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03848" y="920334"/>
            <a:ext cx="577274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buFont typeface="Wingdings" pitchFamily="2" charset="2"/>
              <a:buChar char="Ø"/>
              <a:tabLst>
                <a:tab pos="5076825" algn="l"/>
              </a:tabLst>
            </a:pPr>
            <a:r>
              <a:rPr lang="ru-RU" altLang="zh-CN" sz="32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уровня сенсорного развития детей в конце </a:t>
            </a:r>
            <a:r>
              <a:rPr lang="ru-RU" altLang="zh-CN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проекта</a:t>
            </a:r>
            <a:endParaRPr lang="ru-RU" altLang="zh-CN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tabLst>
                <a:tab pos="5076825" algn="l"/>
              </a:tabLst>
            </a:pPr>
            <a:r>
              <a:rPr lang="ru-RU" altLang="zh-CN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</a:t>
            </a:r>
            <a:r>
              <a:rPr lang="ru-RU" altLang="zh-CN" sz="32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лэпбука</a:t>
            </a:r>
            <a:r>
              <a:rPr lang="ru-RU" altLang="zh-CN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«Мир </a:t>
            </a:r>
            <a:r>
              <a:rPr lang="ru-RU" altLang="zh-CN" sz="32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сенсорики</a:t>
            </a:r>
            <a:r>
              <a:rPr lang="ru-RU" altLang="zh-CN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eaLnBrk="0" hangingPunct="0">
              <a:buFont typeface="Wingdings" pitchFamily="2" charset="2"/>
              <a:buChar char="Ø"/>
              <a:tabLst>
                <a:tab pos="5076825" algn="l"/>
              </a:tabLst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Заключительное мероприятие в рамках проекта:</a:t>
            </a:r>
          </a:p>
          <a:p>
            <a:pPr eaLnBrk="0" hangingPunct="0">
              <a:tabLst>
                <a:tab pos="5076825" algn="l"/>
              </a:tabLst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Развлечение "Кто в домике живет".</a:t>
            </a:r>
          </a:p>
          <a:p>
            <a:pPr algn="just" eaLnBrk="0" hangingPunct="0">
              <a:buFont typeface="Wingdings" pitchFamily="2" charset="2"/>
              <a:buChar char="Ø"/>
              <a:tabLst>
                <a:tab pos="5076825" algn="l"/>
              </a:tabLst>
            </a:pPr>
            <a:endParaRPr lang="ru-RU" altLang="zh-CN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png"/>
          <p:cNvPicPr>
            <a:picLocks noChangeAspect="1"/>
          </p:cNvPicPr>
          <p:nvPr/>
        </p:nvPicPr>
        <p:blipFill>
          <a:blip r:embed="rId2" cstate="screen">
            <a:lum bright="-10000" contrast="20000"/>
          </a:blip>
          <a:stretch>
            <a:fillRect/>
          </a:stretch>
        </p:blipFill>
        <p:spPr>
          <a:xfrm>
            <a:off x="1907704" y="4653136"/>
            <a:ext cx="5323224" cy="2006476"/>
          </a:xfrm>
          <a:prstGeom prst="rect">
            <a:avLst/>
          </a:prstGeom>
        </p:spPr>
      </p:pic>
      <p:pic>
        <p:nvPicPr>
          <p:cNvPr id="6" name="Picture 3" descr="D:\Мои документы\дети ученики 1\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1380971" cy="1930825"/>
          </a:xfrm>
          <a:prstGeom prst="rect">
            <a:avLst/>
          </a:prstGeom>
          <a:noFill/>
        </p:spPr>
      </p:pic>
      <p:pic>
        <p:nvPicPr>
          <p:cNvPr id="7" name="Picture 4" descr="D:\Мои документы\дети ученики 1\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6672"/>
            <a:ext cx="1486297" cy="196652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776" y="620688"/>
            <a:ext cx="378982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нимание!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3233227"/>
            <a:ext cx="8064896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 - познавательный, исследовательский, творческий</a:t>
            </a:r>
            <a:endParaRPr lang="ru-RU" sz="35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числу участников – групповой</a:t>
            </a:r>
            <a:endParaRPr kumimoji="0" lang="ru-RU" sz="3500" b="1" i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1" i="1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времени проведения -среднесрочный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701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131840" y="1340768"/>
            <a:ext cx="5904656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этапе раннего детства ознакомление со свойствами предметов играет определяющую роль. </a:t>
            </a: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Сенсорное воспитание, направленное на формирование полноценного восприятия окружающей действительности, служит основой познания мира. Успешность умственного, физического, эстетического воспитания в значительной степени зависит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уровня сенсорного развития детей, т. е. от того, насколько совершенно ребенок слышит, видит, осязает окружающее.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3995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62880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Увеличить уровень знаний воспитанников раннего возраста по сенсорному развитию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4554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340768"/>
            <a:ext cx="57606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условия, обеспечивающие эффективное использование дидактических игр для формирования представлений о сенсорных эталонах цвета, формы, величины</a:t>
            </a:r>
          </a:p>
          <a:p>
            <a:pP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мелкую моторику</a:t>
            </a:r>
          </a:p>
          <a:p>
            <a:pP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Обогатить представление родителей о сенсорном развитии детей.</a:t>
            </a:r>
          </a:p>
          <a:p>
            <a:pP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Дополнить дидактический  материал по сенсорному развитию детей раннего возраста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8216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987824" y="1001634"/>
            <a:ext cx="6048672" cy="57554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системы сенсорного развития детей раннего возраста;</a:t>
            </a:r>
            <a:endParaRPr lang="ru-RU" sz="23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могут получить представления о форме, величине, цвете предметов,</a:t>
            </a:r>
            <a:r>
              <a:rPr kumimoji="0" lang="ru-RU" sz="23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руппировать предметы по заданному признаку;</a:t>
            </a:r>
            <a:endParaRPr kumimoji="0" lang="ru-RU" sz="23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kumimoji="0" lang="ru-RU" sz="2300" b="1" i="1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огут освоить навыки действия с предметами домашнего обихода и игрушками,  определять их положение в пространстве;</a:t>
            </a:r>
            <a:endParaRPr lang="ru-RU" sz="23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3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Родители могут получить необходимые психолого-педагогические знания по сенсорному развитию детей раннего возраста, принимать активное участие в изготовлении пособий и оборудования по сенсорному развитию.</a:t>
            </a:r>
            <a:endParaRPr kumimoji="0" lang="ru-RU" sz="23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6632"/>
            <a:ext cx="78881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методы и формы </a:t>
            </a:r>
          </a:p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 детей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916832"/>
            <a:ext cx="57606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Педагогические ситуации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Игровые образовательные ситуации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 с предметными и сюжетными картинками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Дидактические игры и упражнения на закрепление понятия формы, цвета, величины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Упражнения на развитие мелкой моторики, зрительного восприятия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Задания на выполнение предметных действий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Элементарные продуктивные 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4432" y="116632"/>
            <a:ext cx="4618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484784"/>
            <a:ext cx="57606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этап: 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информационно-аналитический 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(подготовительный)</a:t>
            </a:r>
          </a:p>
          <a:p>
            <a:pPr>
              <a:buNone/>
            </a:pPr>
            <a:endParaRPr lang="ru-RU" sz="32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этап: 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творческий </a:t>
            </a:r>
          </a:p>
          <a:p>
            <a:pPr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(основной)</a:t>
            </a:r>
          </a:p>
          <a:p>
            <a:pPr>
              <a:buNone/>
            </a:pPr>
            <a:endParaRPr lang="ru-RU" sz="32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этап: 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заключительный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этап - подготовительный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03848" y="980728"/>
            <a:ext cx="5688632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научной и методической литературы;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педагогической диагностики;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Планирование предстоящей деятельности, направленной на реализацию проекта;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дидактического комплекса для реализации проекта;  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компетентности родителей  и вовлечение их в процесс реализации проекта.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36bedca8efce783d218566827d770fc1bef51d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428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keywords>шаблон для детских и школьных презентаций, шаблон дети, шаблон на день защиты детей, веселые детки шаблон для презентаций</cp:keywords>
  <cp:lastModifiedBy>Admin</cp:lastModifiedBy>
  <cp:revision>11</cp:revision>
  <dcterms:created xsi:type="dcterms:W3CDTF">2014-05-12T04:49:29Z</dcterms:created>
  <dcterms:modified xsi:type="dcterms:W3CDTF">2018-01-15T05:54:04Z</dcterms:modified>
</cp:coreProperties>
</file>