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2" r:id="rId15"/>
    <p:sldId id="275" r:id="rId16"/>
    <p:sldId id="271" r:id="rId17"/>
    <p:sldId id="276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96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9321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42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1772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055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394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2164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43340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856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4400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471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357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07857E-9609-48C6-89B6-AC843C948C9A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B578A-1EDE-4C49-90AF-9C8A5AB15D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14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12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9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" y="0"/>
            <a:ext cx="91306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043608" y="5445223"/>
            <a:ext cx="6984776" cy="45719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59632" y="0"/>
            <a:ext cx="6912768" cy="5472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u-RU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Роль игры в жизни ребенка.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Игровая деятельность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семье</a:t>
            </a:r>
            <a:r>
              <a:rPr kumimoji="0" lang="ru-RU" sz="4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ru-RU" sz="48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65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Содержимое 19" descr="IMG_19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0"/>
            <a:ext cx="7049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5" descr="E:\театр\P1130733.JPG"/>
          <p:cNvPicPr>
            <a:picLocks noChangeAspect="1" noChangeArrowheads="1"/>
          </p:cNvPicPr>
          <p:nvPr/>
        </p:nvPicPr>
        <p:blipFill>
          <a:blip r:embed="rId4" cstate="print"/>
          <a:srcRect l="1770" t="11848" b="5163"/>
          <a:stretch>
            <a:fillRect/>
          </a:stretch>
        </p:blipFill>
        <p:spPr bwMode="auto">
          <a:xfrm>
            <a:off x="179512" y="1052736"/>
            <a:ext cx="2808312" cy="1779207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2780928"/>
            <a:ext cx="2516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Пальчиковый театр</a:t>
            </a:r>
            <a:endParaRPr lang="ru-RU" sz="2000" b="1" dirty="0"/>
          </a:p>
        </p:txBody>
      </p:sp>
      <p:pic>
        <p:nvPicPr>
          <p:cNvPr id="14" name="Picture 7" descr="E:\театр\P11306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429000"/>
            <a:ext cx="2736304" cy="2052748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5" name="Picture 7" descr="E:\театр\P11306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356992"/>
            <a:ext cx="2837464" cy="2129036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510009" y="5589240"/>
            <a:ext cx="2412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Настольный театр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игрушек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6078" y="5589240"/>
            <a:ext cx="2353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Настольный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плоскостной театр</a:t>
            </a:r>
          </a:p>
        </p:txBody>
      </p:sp>
      <p:pic>
        <p:nvPicPr>
          <p:cNvPr id="18" name="Picture 22" descr="E:\театр\P11306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836712"/>
            <a:ext cx="2664296" cy="1997641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6444208" y="2924944"/>
            <a:ext cx="20546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Театр петрушек</a:t>
            </a:r>
            <a:endParaRPr lang="ru-RU" sz="2000" dirty="0"/>
          </a:p>
        </p:txBody>
      </p:sp>
      <p:pic>
        <p:nvPicPr>
          <p:cNvPr id="22" name="Рисунок 21" descr="IMG_1987.JPG"/>
          <p:cNvPicPr>
            <a:picLocks noChangeAspect="1"/>
          </p:cNvPicPr>
          <p:nvPr/>
        </p:nvPicPr>
        <p:blipFill>
          <a:blip r:embed="rId8" cstate="print"/>
          <a:srcRect r="27163"/>
          <a:stretch>
            <a:fillRect/>
          </a:stretch>
        </p:blipFill>
        <p:spPr>
          <a:xfrm rot="5400000">
            <a:off x="3386280" y="4110664"/>
            <a:ext cx="2587464" cy="266429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3" name="Рисунок 22" descr="IMG_198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3124403" y="1348206"/>
            <a:ext cx="2939819" cy="220486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9294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8" b="96387" l="23884" r="78571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331279" cy="253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www.v3toys.ru/kiwi-public-data/Kiwi_Img/6002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7000" r="9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2408925" cy="2408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abyzzz.com.ua/wp-content/uploads/Neplaksa/TGRS-39150-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820" b="89863" l="3168" r="9778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501008"/>
            <a:ext cx="2643957" cy="26439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slonik7.ru/image/catalog/Nikitoy/5872629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395" b="100000" l="10395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2612006" cy="2612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8" y="188640"/>
            <a:ext cx="745927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Игрушки, способствующие </a:t>
            </a:r>
          </a:p>
          <a:p>
            <a:pPr algn="ctr"/>
            <a:r>
              <a:rPr lang="ru-RU" sz="4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70C0"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 – эмоциональному развитию</a:t>
            </a:r>
            <a:endParaRPr lang="ru-RU" sz="40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70C0">
                  <a:alpha val="9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://www.booksiti.net.ru/books/2722195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5671" b="94329" l="7296" r="8993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50" r="10952" b="6017"/>
          <a:stretch/>
        </p:blipFill>
        <p:spPr bwMode="auto">
          <a:xfrm>
            <a:off x="2915816" y="1988840"/>
            <a:ext cx="2584795" cy="2184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620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is5.mzstatic.com/image/thumb/Purple4/v4/db/ab/b1/dbabb1b0-cd59-7220-5475-13f673b35930/mzl.eewmylcj.png/0x0ss-8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961" b="89844" l="6348" r="9511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62852"/>
            <a:ext cx="2088232" cy="20882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ntosale.ru/img-41707_1-Plastilin-Luch-18-cvetov-so-steko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6667" b="74167" l="3000" r="96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77" t="27797" b="31280"/>
          <a:stretch/>
        </p:blipFill>
        <p:spPr bwMode="auto">
          <a:xfrm rot="1680000">
            <a:off x="4013929" y="2287849"/>
            <a:ext cx="2114374" cy="9105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rimcimci.lv/items/1104/2011_05_26_11-25-55-0953-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8" t="6244" r="5179" b="5220"/>
          <a:stretch/>
        </p:blipFill>
        <p:spPr bwMode="auto">
          <a:xfrm>
            <a:off x="1852900" y="4087167"/>
            <a:ext cx="2192904" cy="1572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famama.ru/upload/iblock/588/58890a53a327a4712593565120af983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951" b="100000" l="286" r="99714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614" y="2434331"/>
            <a:ext cx="2199592" cy="16528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haratoys.com.ua/components/com_virtuemart/shop_image/product/Konstruktor_Polesie__Fermer__58a8656f2be8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3167" b="94167" l="1167" r="976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2027128" cy="2027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for-kidsandmum.ru/images/audio_cd_covers/1017603133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354"/>
          <a:stretch/>
        </p:blipFill>
        <p:spPr bwMode="auto">
          <a:xfrm>
            <a:off x="6372200" y="1750978"/>
            <a:ext cx="2289429" cy="16604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0"/>
            <a:ext cx="78843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Игрушки, способствующие интеллектуально-познавательным и моторным способностям</a:t>
            </a:r>
          </a:p>
        </p:txBody>
      </p:sp>
    </p:spTree>
    <p:extLst>
      <p:ext uri="{BB962C8B-B14F-4D97-AF65-F5344CB8AC3E}">
        <p14:creationId xmlns="" xmlns:p14="http://schemas.microsoft.com/office/powerpoint/2010/main" val="104939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-3502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sp.bvf.ru/image/photo/3414943_s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3875" b="87250" l="4678" r="9380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49" t="13596" r="6499" b="12154"/>
          <a:stretch/>
        </p:blipFill>
        <p:spPr bwMode="auto">
          <a:xfrm>
            <a:off x="5113188" y="1347358"/>
            <a:ext cx="2622412" cy="2203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ages.ua.prom.st/607221642_w640_h640_lankai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6042" b="75833" l="4375" r="925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76" t="16090" r="8258" b="24502"/>
          <a:stretch/>
        </p:blipFill>
        <p:spPr bwMode="auto">
          <a:xfrm>
            <a:off x="3923928" y="3415114"/>
            <a:ext cx="3089563" cy="1586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fzu.com.ua/uploads/115100/470828319_w640_h640_23jp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9886" b="97712" l="7109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10" y="1052736"/>
            <a:ext cx="2920979" cy="2793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fitrain.ru/wp-content/uploads/2014/05/vyibor-skakalki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9717" b="94130" l="10000" r="9616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519" y="3415113"/>
            <a:ext cx="3031922" cy="2496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0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Игрушки способствующие развитию физических </a:t>
            </a:r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качеств</a:t>
            </a:r>
            <a:endParaRPr lang="ru-RU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68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9796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Игрушка полезна, если она: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691680" y="1401742"/>
            <a:ext cx="58326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413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Безопасна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Привлекательна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Эстетична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Соответствует возрастным    возможностям ребёнка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Полифункциональна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Выполнена из экологически чистых материалов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Упакована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1704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116632"/>
            <a:ext cx="77119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Игрушка вредна, если она: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624" y="1196171"/>
            <a:ext cx="633670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41338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Провоцирует ребёнка на агрессию и жестокость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Вызывает страх или тревогу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Имеет грубый натурализм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Унижает человеческое достоинство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Вызывает психологическую зависимость в ущерб полноценному развитию ребенка</a:t>
            </a:r>
          </a:p>
          <a:p>
            <a:pPr marL="0" marR="0" lvl="0" indent="5413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Искажает восприятие окружающей действительности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49170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0"/>
            <a:ext cx="75357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выбора игрушки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15616" y="806515"/>
            <a:ext cx="712879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413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Игрушка:</a:t>
            </a:r>
          </a:p>
          <a:p>
            <a:pPr marL="0" marR="0" lvl="0" indent="541338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адует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 и вашего малыша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 утомляет и не перегружает ребёнка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твечает индивидуальным особенностям развития ребёнка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ызывает интерес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асширяет кругозор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5413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оспитывает художественный вкус ребёнка.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2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24578" y="1268760"/>
            <a:ext cx="753603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Игровой тренинг </a:t>
            </a:r>
          </a:p>
          <a:p>
            <a:pPr algn="ctr"/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«Страна </a:t>
            </a:r>
            <a:r>
              <a:rPr lang="ru-RU" sz="6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Игралочка</a:t>
            </a:r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2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82233" y="188640"/>
            <a:ext cx="54061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Играйте с нами!</a:t>
            </a: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691680" y="1052736"/>
            <a:ext cx="525658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– помощник нам, бесспорно,  игре все возрасты покорны.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Взаимодействие в игре  поможет понимать друг друга,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Нам стать внимательней, добрей, и разрешить вопрос досуга.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Играйте с нами! Придумывайте сами!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Играйте с друзьями! Удача за вами!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129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5616" y="1772816"/>
            <a:ext cx="6409506" cy="4170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«Игра это огромное светлое окно, через которое в духовный мир ребенка вливается живительный поток представлений, понятий об окружающем мире. Игра это искра, зажигающая огонек пытливости и любознательности»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Сухомлинский В.А.</a:t>
            </a: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«Каков ребенок в игре, таков во многом он будет на работе, когда вырастет.                                             </a:t>
            </a:r>
          </a:p>
          <a:p>
            <a:pPr algn="ctr"/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Макаренко А.С.</a:t>
            </a:r>
            <a:endParaRPr lang="ru-RU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9909" y="0"/>
            <a:ext cx="7649658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Высказывания известных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педагогов:</a:t>
            </a:r>
          </a:p>
        </p:txBody>
      </p:sp>
    </p:spTree>
    <p:extLst>
      <p:ext uri="{BB962C8B-B14F-4D97-AF65-F5344CB8AC3E}">
        <p14:creationId xmlns="" xmlns:p14="http://schemas.microsoft.com/office/powerpoint/2010/main" val="248389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36815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Значение игры в формировании личности ребенка: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1268760"/>
            <a:ext cx="7488832" cy="496855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вид деятельности, которой обучается ребенок.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Игровой деятельности принадлежит  значимая роль в развитии личности ребенка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естественные потребности у ребенка: могут быть удовлетворены через игровые формы деятельности.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игре у ребенка формируется воображение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651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188640"/>
            <a:ext cx="63312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Возможности игры 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1196752"/>
            <a:ext cx="4908780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Интерес</a:t>
            </a:r>
            <a:endParaRPr lang="ru-RU" sz="5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5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Удовольствие</a:t>
            </a:r>
            <a:endParaRPr lang="ru-RU" sz="5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5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5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Развитие</a:t>
            </a:r>
            <a:endParaRPr lang="ru-RU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43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908720"/>
            <a:ext cx="4320480" cy="2808312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31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подражают бытовой, трудовой и общественной деятельности взрослых, </a:t>
            </a:r>
            <a:r>
              <a:rPr lang="ru-RU" sz="31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«Семья, больница, магазин, дочки-матери</a:t>
            </a:r>
            <a:r>
              <a:rPr lang="ru-RU" sz="31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парикмахерская».</a:t>
            </a:r>
            <a:r>
              <a:rPr lang="ru-RU" sz="27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>
                <a:latin typeface="Times New Roman" pitchFamily="18" charset="0"/>
                <a:cs typeface="Times New Roman" pitchFamily="18" charset="0"/>
              </a:rPr>
            </a:br>
            <a:endParaRPr lang="ru-RU" sz="2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0"/>
            <a:ext cx="69193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IMG_19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283968" y="4221088"/>
            <a:ext cx="2880320" cy="2160240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Рисунок 11" descr="IMG_1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912268" y="4216524"/>
            <a:ext cx="2843808" cy="213285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Рисунок 12" descr="IMG_19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120522" y="1364263"/>
            <a:ext cx="2976331" cy="223224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Рисунок 13" descr="IMG_19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288190" y="1304087"/>
            <a:ext cx="2976331" cy="223224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503015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188640"/>
            <a:ext cx="62386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Дидактические игры </a:t>
            </a:r>
            <a:endParaRPr lang="ru-RU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1052736"/>
            <a:ext cx="3744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с предмета</a:t>
            </a:r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 – печатные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Font typeface="Arial" pitchFamily="34" charset="0"/>
              <a:buChar char="•"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Словесные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Рисунок 7" descr="IMG_1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180179" y="2324877"/>
            <a:ext cx="3264362" cy="244827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 descr="IMG_19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28534" y="2324878"/>
            <a:ext cx="3264363" cy="244827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 descr="IMG_2006.JPG"/>
          <p:cNvPicPr>
            <a:picLocks noChangeAspect="1"/>
          </p:cNvPicPr>
          <p:nvPr/>
        </p:nvPicPr>
        <p:blipFill>
          <a:blip r:embed="rId5" cstate="print"/>
          <a:srcRect r="23225"/>
          <a:stretch>
            <a:fillRect/>
          </a:stretch>
        </p:blipFill>
        <p:spPr>
          <a:xfrm rot="5400000">
            <a:off x="3316343" y="3950948"/>
            <a:ext cx="2727338" cy="2664296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1980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IMG_178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2" y="0"/>
            <a:ext cx="51153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IMG_17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52536" y="1268760"/>
            <a:ext cx="3456384" cy="259228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Рисунок 11" descr="IMG_1540.JPG"/>
          <p:cNvPicPr>
            <a:picLocks noChangeAspect="1"/>
          </p:cNvPicPr>
          <p:nvPr/>
        </p:nvPicPr>
        <p:blipFill>
          <a:blip r:embed="rId5" cstate="print"/>
          <a:srcRect t="21739"/>
          <a:stretch>
            <a:fillRect/>
          </a:stretch>
        </p:blipFill>
        <p:spPr>
          <a:xfrm rot="5400000">
            <a:off x="2532295" y="3524489"/>
            <a:ext cx="3528392" cy="2761350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Рисунок 12" descr="IMG_15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430095" y="1346769"/>
            <a:ext cx="3504389" cy="2628291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4656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87624" y="188640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Конструктивно – </a:t>
            </a:r>
          </a:p>
          <a:p>
            <a:pPr algn="ctr"/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строительные игры</a:t>
            </a:r>
            <a:endParaRPr lang="ru-RU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1946.JPG"/>
          <p:cNvPicPr>
            <a:picLocks noChangeAspect="1"/>
          </p:cNvPicPr>
          <p:nvPr/>
        </p:nvPicPr>
        <p:blipFill>
          <a:blip r:embed="rId3" cstate="print"/>
          <a:srcRect t="9051" r="19288" b="13250"/>
          <a:stretch>
            <a:fillRect/>
          </a:stretch>
        </p:blipFill>
        <p:spPr>
          <a:xfrm rot="5400000">
            <a:off x="5952718" y="3492332"/>
            <a:ext cx="3563887" cy="2573129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 descr="IMG_1944.JPG"/>
          <p:cNvPicPr>
            <a:picLocks noChangeAspect="1"/>
          </p:cNvPicPr>
          <p:nvPr/>
        </p:nvPicPr>
        <p:blipFill>
          <a:blip r:embed="rId4" cstate="print"/>
          <a:srcRect t="5901" r="26375"/>
          <a:stretch>
            <a:fillRect/>
          </a:stretch>
        </p:blipFill>
        <p:spPr>
          <a:xfrm rot="5400000">
            <a:off x="118826" y="1761494"/>
            <a:ext cx="2929683" cy="280831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Рисунок 6" descr="IMG_2003.JPG"/>
          <p:cNvPicPr>
            <a:picLocks noChangeAspect="1"/>
          </p:cNvPicPr>
          <p:nvPr/>
        </p:nvPicPr>
        <p:blipFill>
          <a:blip r:embed="rId5" cstate="print"/>
          <a:srcRect l="4563"/>
          <a:stretch>
            <a:fillRect/>
          </a:stretch>
        </p:blipFill>
        <p:spPr>
          <a:xfrm rot="5400000">
            <a:off x="1639235" y="4039504"/>
            <a:ext cx="3011827" cy="236688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Рисунок 9" descr="IMG_1997.JPG"/>
          <p:cNvPicPr>
            <a:picLocks noChangeAspect="1"/>
          </p:cNvPicPr>
          <p:nvPr/>
        </p:nvPicPr>
        <p:blipFill>
          <a:blip r:embed="rId6" cstate="print"/>
          <a:srcRect t="3801" r="33463" b="34250"/>
          <a:stretch>
            <a:fillRect/>
          </a:stretch>
        </p:blipFill>
        <p:spPr>
          <a:xfrm rot="5400000">
            <a:off x="3729701" y="2327083"/>
            <a:ext cx="3196766" cy="2232248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402032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3886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65527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Игры с музыкальными инструментами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1700808"/>
            <a:ext cx="617669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развитие логического мышления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развитие музыкального слуха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развитие чувства ритма</a:t>
            </a:r>
          </a:p>
          <a:p>
            <a:pPr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заряд бодрости и хорошего </a:t>
            </a:r>
          </a:p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настроения 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_1979.JPG"/>
          <p:cNvPicPr>
            <a:picLocks noChangeAspect="1"/>
          </p:cNvPicPr>
          <p:nvPr/>
        </p:nvPicPr>
        <p:blipFill>
          <a:blip r:embed="rId3" cstate="print"/>
          <a:srcRect l="21650" r="27950"/>
          <a:stretch>
            <a:fillRect/>
          </a:stretch>
        </p:blipFill>
        <p:spPr>
          <a:xfrm rot="5400000">
            <a:off x="3206457" y="3714423"/>
            <a:ext cx="2371046" cy="3528392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Рисунок 8" descr="IMG_1968.JPG"/>
          <p:cNvPicPr>
            <a:picLocks noChangeAspect="1"/>
          </p:cNvPicPr>
          <p:nvPr/>
        </p:nvPicPr>
        <p:blipFill>
          <a:blip r:embed="rId4" cstate="print"/>
          <a:srcRect r="5901"/>
          <a:stretch>
            <a:fillRect/>
          </a:stretch>
        </p:blipFill>
        <p:spPr>
          <a:xfrm rot="5400000">
            <a:off x="6285656" y="3875584"/>
            <a:ext cx="2981400" cy="2376264"/>
          </a:xfrm>
          <a:prstGeom prst="round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2562007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331</Words>
  <Application>Microsoft Office PowerPoint</Application>
  <PresentationFormat>Экран (4:3)</PresentationFormat>
  <Paragraphs>78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</vt:lpstr>
      <vt:lpstr>Слайд 2</vt:lpstr>
      <vt:lpstr>Значение игры в формировании личности ребенка: </vt:lpstr>
      <vt:lpstr>Слайд 4</vt:lpstr>
      <vt:lpstr> Дети подражают бытовой, трудовой и общественной деятельности взрослых,  «Семья, больница, магазин, дочки-матери, парикмахерская».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родительскому собранию в первой младшей группе на тему:  «Роль игры в жизни ребенка. Игровая деятельность в семье.»</dc:title>
  <dc:creator>гыук</dc:creator>
  <cp:lastModifiedBy>Admin</cp:lastModifiedBy>
  <cp:revision>63</cp:revision>
  <dcterms:created xsi:type="dcterms:W3CDTF">2018-01-21T07:49:22Z</dcterms:created>
  <dcterms:modified xsi:type="dcterms:W3CDTF">2019-10-09T12:25:56Z</dcterms:modified>
</cp:coreProperties>
</file>