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2" r:id="rId5"/>
    <p:sldId id="274" r:id="rId6"/>
    <p:sldId id="271" r:id="rId7"/>
    <p:sldId id="262" r:id="rId8"/>
    <p:sldId id="259" r:id="rId9"/>
    <p:sldId id="279" r:id="rId10"/>
    <p:sldId id="280" r:id="rId11"/>
    <p:sldId id="281" r:id="rId12"/>
    <p:sldId id="275" r:id="rId13"/>
    <p:sldId id="276" r:id="rId14"/>
    <p:sldId id="282" r:id="rId15"/>
    <p:sldId id="283" r:id="rId16"/>
    <p:sldId id="277" r:id="rId17"/>
    <p:sldId id="278" r:id="rId18"/>
    <p:sldId id="284" r:id="rId19"/>
    <p:sldId id="269" r:id="rId20"/>
    <p:sldId id="292" r:id="rId21"/>
    <p:sldId id="293" r:id="rId22"/>
    <p:sldId id="294" r:id="rId23"/>
    <p:sldId id="295" r:id="rId24"/>
    <p:sldId id="296" r:id="rId25"/>
    <p:sldId id="299" r:id="rId26"/>
    <p:sldId id="300" r:id="rId27"/>
    <p:sldId id="302" r:id="rId28"/>
    <p:sldId id="297" r:id="rId29"/>
    <p:sldId id="298" r:id="rId30"/>
    <p:sldId id="305" r:id="rId31"/>
    <p:sldId id="304" r:id="rId32"/>
    <p:sldId id="301" r:id="rId33"/>
    <p:sldId id="306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31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0F1C-E420-4278-9DA2-84A30BE63EB1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3C70-49B1-47A3-8067-63961AF0C4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825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0F1C-E420-4278-9DA2-84A30BE63EB1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3C70-49B1-47A3-8067-63961AF0C4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342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0F1C-E420-4278-9DA2-84A30BE63EB1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3C70-49B1-47A3-8067-63961AF0C4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155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0F1C-E420-4278-9DA2-84A30BE63EB1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3C70-49B1-47A3-8067-63961AF0C4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45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0F1C-E420-4278-9DA2-84A30BE63EB1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3C70-49B1-47A3-8067-63961AF0C4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336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0F1C-E420-4278-9DA2-84A30BE63EB1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3C70-49B1-47A3-8067-63961AF0C4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443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0F1C-E420-4278-9DA2-84A30BE63EB1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3C70-49B1-47A3-8067-63961AF0C4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920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0F1C-E420-4278-9DA2-84A30BE63EB1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3C70-49B1-47A3-8067-63961AF0C4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95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0F1C-E420-4278-9DA2-84A30BE63EB1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3C70-49B1-47A3-8067-63961AF0C4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712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0F1C-E420-4278-9DA2-84A30BE63EB1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3C70-49B1-47A3-8067-63961AF0C4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792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0F1C-E420-4278-9DA2-84A30BE63EB1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3C70-49B1-47A3-8067-63961AF0C4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449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40F1C-E420-4278-9DA2-84A30BE63EB1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D3C70-49B1-47A3-8067-63961AF0C4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8631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5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18.jpeg" Type="http://schemas.openxmlformats.org/officeDocument/2006/relationships/image"/><Relationship Id="rId4" Target="../media/image17.jpeg" Type="http://schemas.openxmlformats.org/officeDocument/2006/relationships/image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1.xml.rels><?xml version="1.0" encoding="UTF-8" standalone="yes" ?><Relationships xmlns="http://schemas.openxmlformats.org/package/2006/relationships"><Relationship Id="rId3" Target="../media/image38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41.jpeg" Type="http://schemas.openxmlformats.org/officeDocument/2006/relationships/image"/><Relationship Id="rId5" Target="../media/image40.jpeg" Type="http://schemas.openxmlformats.org/officeDocument/2006/relationships/image"/><Relationship Id="rId4" Target="../media/image39.jpeg" Type="http://schemas.openxmlformats.org/officeDocument/2006/relationships/image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979712" y="980728"/>
            <a:ext cx="583264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Творческий проект в средней группе </a:t>
            </a:r>
          </a:p>
          <a:p>
            <a:pPr algn="ctr"/>
            <a:r>
              <a:rPr lang="ru-RU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«Юные патриоты»</a:t>
            </a: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Разорёнова В.Б.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Д/С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вида № 2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 год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51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324528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251520" y="332656"/>
            <a:ext cx="86409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Блок 1. «Вместе дружная семья» </a:t>
            </a:r>
          </a:p>
          <a:p>
            <a:pPr algn="ctr"/>
            <a:endParaRPr lang="ru-R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  <a:endParaRPr 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Воспитывать любовь и привязанность к своей семье, дому, детскому саду, улице, городу.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Развивать умения понимать окружающих людей, проявлять к ним доброжелательные отношения, стремиться к общению и взаимодействию.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Иметь представление о людях, их взаимоотношениях.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Совершать положительные поступки, движимые мотивами гуманности и справедливости.</a:t>
            </a:r>
          </a:p>
          <a:p>
            <a:pPr>
              <a:buFont typeface="Arial" pitchFamily="34" charset="0"/>
              <a:buChar char="•"/>
            </a:pPr>
            <a:endParaRPr lang="ru-R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69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324528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683568" y="332656"/>
            <a:ext cx="7488832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Блок 2. «Моя малая родина»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Содержание блока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Дети получают краеведческие сведения о родном поселке, об истории его возникновения, его достопримечательностях, сельском хозяйстве, трудовой деятельности людей, знаменитых земляках и т.д.</a:t>
            </a:r>
          </a:p>
          <a:p>
            <a:pPr algn="ctr"/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Реализация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Наблюдения и экскурсии на территории детского сада.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Рассматривание домов (этажность, формы домов, из какого материала построены, номера).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Дидактические игры: «Волшебные ленты дорог»; «Улица, на которой мы живем».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Рассматривание альбома «Моё любимое село».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Подвижные игры.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Чтение сказок.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Рассматривание предметов быта в музее «Русская изба».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Развивающие игры: «Экскурсия», «Так бывает», «Найди отли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чия»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Демонстрационно-наглядный материал «Моё любимое село»</a:t>
            </a:r>
          </a:p>
          <a:p>
            <a:pPr algn="ctr"/>
            <a:endParaRPr lang="ru-RU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69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324528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683568" y="188640"/>
            <a:ext cx="72008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Блок 2. «Моя малая родина»</a:t>
            </a:r>
          </a:p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Знают название своего поселка, его историю, традиции, достопримечательности.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Сформированы представления о ближайшем окружении, как частицы малой Родины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у детей интереса и любознательности к историческому прошлому, расширять представления детей о самобытности нашего народа в прошлом и настоящем.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Формирование элементарных знаний о быте наших предков – начальный этап в познании родного края.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Испытывают чувство гордости за знаменитых земляков.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Осознание детьми любви к родным местам, ощущения своей неразрывности с окружающим миром, формировать желание сохранять и преумножать богатство своего родного края.</a:t>
            </a:r>
          </a:p>
          <a:p>
            <a:pPr algn="ctr"/>
            <a:endParaRPr lang="ru-RU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69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324528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611560" y="0"/>
            <a:ext cx="7632848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Блок 3. «Моя страна Россия»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Содержание блока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занятиях этого блока дети получают географические сведения о территории России, в младшей группе знакомятся с государственными символами Росси: герб, флаг, гимн. Дети знакомятся со столицей нашей страны – Москвой и другими городами России. Формируются представления о том, что Россия – многонациональная страна с самобытными, равноправными культурами, формируются основы нравственно – патриотических чувств: любовь, гордость и уважение к своей стране, ее культуре, осознание личной причастности к жизни Родины.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Реализация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Рассматривание иллюстраций с изображением столицы, рассматривание изображения государственного герба, флага.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Прослушивание гимна.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Дидактическая игра «Узнай свой герб», «Кто, где живет?», «Узнай наш флаг»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Слушание песен о Родине.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Беседа о государстве — «Что такое Родина», «Страна, в которой я живу», «Города России»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Чтение стихов М.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Матусовского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«С чего начинается Родина?».</a:t>
            </a:r>
          </a:p>
          <a:p>
            <a:pPr algn="ctr"/>
            <a:endParaRPr lang="ru-RU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69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324528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611560" y="0"/>
            <a:ext cx="763284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Блок 3. «Моя страна Россия»</a:t>
            </a:r>
          </a:p>
          <a:p>
            <a:pPr algn="ctr"/>
            <a:endParaRPr lang="ru-R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</a:p>
          <a:p>
            <a:pPr algn="ctr"/>
            <a:endParaRPr 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Имеют представления о том, что Российская Федерация (Россия)- огромная многонациональная страна.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Знают, что Москва – главный город, столица нашей Родины.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Знают флаг, герб России, мелодию гимна.</a:t>
            </a:r>
          </a:p>
          <a:p>
            <a:pPr algn="ctr"/>
            <a:endParaRPr lang="ru-RU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69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324528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251520" y="0"/>
            <a:ext cx="8568952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Блок 4. «Родная природа»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Содержание блока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Любовь к родной природе – одно из проявлений патриотизма. При ознакомлении с родной природой, дети сначала получают элементарные сведения о природе участка детского сада, затем, краеведческие сведения о природе. Воспитывается умение бережного отношения к окружающей природе, умение эстетически воспринимать красоту окружающего мира, нравственные качества человека.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Рассматривание картин, иллюстраций, книг, альбомов с изображением растительного и животного мира, альбомов с изображением деревьев и кустарников.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Разучивание стихотворений о природе, песенок,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чтение русских народных сказок о животных: «Зимняя сказка», «Зимовье», «Лисичка-сестричка и серый волк»; рассказов Н. Носова «Лисята»,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Е.Чарушина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«Что за зверь», считалки, загадки.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Наблюдение за небом, солнцем, ветром, снегопадом; целевые прогулки в яблоневый сад.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Опыты со снегом, с воздухом и водой, растениями.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мини-музея в группе «От зернышка до хлебушка»</a:t>
            </a:r>
          </a:p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69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324528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251520" y="0"/>
            <a:ext cx="856895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Блок 4. «Родная природа»</a:t>
            </a:r>
          </a:p>
          <a:p>
            <a:pPr algn="ctr"/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</a:p>
          <a:p>
            <a:pPr algn="ctr"/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Имеют знания и представления о природе родного края.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Умеют наблюдать за природой, экспериментировать.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Развита познавательная активность в процессе исследовательской деятельности.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Гуманно, бережно относится ко всему живому.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Воспитано чувство любви к родной природе, как к одному из слагаемых патриотизма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69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324528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251520" y="0"/>
            <a:ext cx="849694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Блок 5. «Наша Армия»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Содержание блока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Формировать чувство исторической сопричастности к своему народу, ценностное отношение к Родине на основе ознакомления детей с историческими фактами военных лет. Обогатить представления детей о мужестве, героизме, отваге народа, о значении победы нашего народа в Великой Отечественной войне.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Воспитывать чувство гордости и уважения к родным и близким людям, принимавшим участие в сражениях за Родину. Донести до детей значение Победы нашего народа в Великой Отечественной войне. Формировать гражданственность, чувство любви и гордость на основе изучения военной истории Отечества. Привлечение родителей к совместным познавательно - тематическим мероприятиям. Сформировать у родителей активную позицию в воспитании и образовании детей. Воспитывать защитников своей страны, стремление быть смелым и отважным.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Реализация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Рассматривание картин из серии «История России»;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Беседы о войне, рассказы о мужестве, отваге, героизме всего народа.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Экскурсия в Музей воинской славы в детском саду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Сделать подарки к 23 февраля для пап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Разучивание стихов и песен с военной тематикой. Чтение произведений С. Михалкова «День Победы»; С. Маршака «Пограничник»; Л. Кассиль «Памятник солдату».</a:t>
            </a: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69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324528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539552" y="188640"/>
            <a:ext cx="763284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Блок 5. «Наша Армия»</a:t>
            </a:r>
          </a:p>
          <a:p>
            <a:pPr algn="ctr"/>
            <a:endParaRPr lang="ru-RU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</a:p>
          <a:p>
            <a:pPr algn="ctr"/>
            <a:endParaRPr 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Расширятся представление детей о подвигах народа, об истории родного Отечества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Сформируется внимательное и уважительное отношение у дошкольников к ветеранам и пожилым людям, желание оказывать им посильную помощь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69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1763688" y="404664"/>
            <a:ext cx="58332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этап 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«Заключительный»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196752"/>
            <a:ext cx="62646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Привлечение семьи к патриотическому воспитанию детей требует от воспитателя, особого внимания и чуткости к каждому ребенку.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Поэтому наша задача воспитывать в детях любовь к родине, к своему городу, семье и друзьям, учить помогать друг другу, в общем, воспитывать настоящего, достойного человека – гражданина России.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080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971600" y="1041577"/>
            <a:ext cx="741682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Тип проекта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нравственно-патриотический, творческий.</a:t>
            </a:r>
          </a:p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Продолжительность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краткосрочный.</a:t>
            </a:r>
          </a:p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Участники  проекта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воспитатели, дети средней группы , родители.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11760" y="332656"/>
            <a:ext cx="45522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Паспорт проекта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9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683568" y="1052736"/>
            <a:ext cx="748883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  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общении с родителями выясняется, что существует такое мнение "В садике научат". Но мы знаем, что в первую очередь ребенок получает воспитание в семье с первых дней своей жизни. Для дошкольника Родина начинается с родного дома, улицы, на которой живет он и его семья, в семье закладываются нравственные основы будущего патриота и гражданина.         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Поэтому  наша первоочередная задача привлечение семьи к патриотическому воспитанию детей , что требует особого подхода к каждому ребенку. Только совместно с родителями, можно добиться желаемых результатов. Воспитание в ребенке гражданина своей Родины неотделимо от воспитания в нем гуманных чувств- доброты, справедливости, любви .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  Нам, педагогам нужно постараться в доступной форме научить своих воспитанников радоваться каждому дню, любоваться восходом солнца, радоваться первой травке, уважать старших и младших, оберегать природу, стать настоящим членом общества, страны в которой мы живем. Чувствовать себя неотделимой ее частью.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 Ведь недаром гласит народная пословица: "Что посеешь, то и пожнешь." 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7708" y="188640"/>
            <a:ext cx="32858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4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080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2339752" y="1700808"/>
            <a:ext cx="40720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Фото отчет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9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IMG_32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198530" y="1574794"/>
            <a:ext cx="3600400" cy="2700300"/>
          </a:xfrm>
          <a:prstGeom prst="roundRect">
            <a:avLst/>
          </a:prstGeom>
          <a:ln w="28575">
            <a:solidFill>
              <a:srgbClr val="002060"/>
            </a:solidFill>
            <a:prstDash val="sysDash"/>
          </a:ln>
        </p:spPr>
      </p:pic>
      <p:pic>
        <p:nvPicPr>
          <p:cNvPr id="9" name="Рисунок 8" descr="IMG_32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2749361" y="1507223"/>
            <a:ext cx="3635896" cy="2726922"/>
          </a:xfrm>
          <a:prstGeom prst="roundRect">
            <a:avLst/>
          </a:prstGeom>
          <a:ln w="28575">
            <a:solidFill>
              <a:srgbClr val="002060"/>
            </a:solidFill>
            <a:prstDash val="sysDash"/>
          </a:ln>
        </p:spPr>
      </p:pic>
      <p:pic>
        <p:nvPicPr>
          <p:cNvPr id="10" name="Рисунок 9" descr="IMG_33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5726328" y="1482584"/>
            <a:ext cx="3541471" cy="2681776"/>
          </a:xfrm>
          <a:prstGeom prst="roundRect">
            <a:avLst/>
          </a:prstGeom>
          <a:ln w="28575">
            <a:solidFill>
              <a:srgbClr val="002060"/>
            </a:solidFill>
            <a:prstDash val="sysDash"/>
          </a:ln>
        </p:spPr>
      </p:pic>
      <p:sp>
        <p:nvSpPr>
          <p:cNvPr id="11" name="TextBox 10"/>
          <p:cNvSpPr txBox="1"/>
          <p:nvPr/>
        </p:nvSpPr>
        <p:spPr>
          <a:xfrm>
            <a:off x="1907704" y="188640"/>
            <a:ext cx="60232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Вместе дружная семья</a:t>
            </a:r>
            <a:endParaRPr lang="ru-RU" sz="4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080447"/>
      </p:ext>
    </p:extLst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descr="IMG_3597.JPG" id="7" name="Рисунок 6"/>
          <p:cNvPicPr>
            <a:picLocks noChangeAspect="1"/>
          </p:cNvPicPr>
          <p:nvPr/>
        </p:nvPicPr>
        <p:blipFill>
          <a:blip cstate="print" r:embed="rId3"/>
          <a:srcRect l="33" r="41" t="106"/>
          <a:stretch>
            <a:fillRect/>
          </a:stretch>
        </p:blipFill>
        <p:spPr>
          <a:xfrm rot="5400000">
            <a:off x="489146" y="470892"/>
            <a:ext cx="2477076" cy="3096344"/>
          </a:xfrm>
          <a:prstGeom prst="roundRect">
            <a:avLst/>
          </a:prstGeom>
          <a:ln w="28575">
            <a:solidFill>
              <a:srgbClr val="002060"/>
            </a:solidFill>
            <a:prstDash val="sysDash"/>
          </a:ln>
        </p:spPr>
      </p:pic>
      <p:pic>
        <p:nvPicPr>
          <p:cNvPr descr="IMG_3589.JPG" id="8" name="Рисунок 7"/>
          <p:cNvPicPr>
            <a:picLocks noChangeAspect="1"/>
          </p:cNvPicPr>
          <p:nvPr/>
        </p:nvPicPr>
        <p:blipFill>
          <a:blip cstate="print" r:embed="rId4"/>
          <a:srcRect l="61" r="43"/>
          <a:stretch>
            <a:fillRect/>
          </a:stretch>
        </p:blipFill>
        <p:spPr>
          <a:xfrm rot="5400000">
            <a:off x="313217" y="3930324"/>
            <a:ext cx="2684917" cy="2952328"/>
          </a:xfrm>
          <a:prstGeom prst="roundRect">
            <a:avLst/>
          </a:prstGeom>
          <a:ln w="28575">
            <a:solidFill>
              <a:srgbClr val="002060"/>
            </a:solidFill>
            <a:prstDash val="sysDash"/>
          </a:ln>
        </p:spPr>
      </p:pic>
      <p:pic>
        <p:nvPicPr>
          <p:cNvPr descr="IMG_3596.JPG" id="11" name="Рисунок 10"/>
          <p:cNvPicPr>
            <a:picLocks noChangeAspect="1"/>
          </p:cNvPicPr>
          <p:nvPr/>
        </p:nvPicPr>
        <p:blipFill>
          <a:blip cstate="print" r:embed="rId5"/>
          <a:srcRect l="113" r="124"/>
          <a:stretch>
            <a:fillRect/>
          </a:stretch>
        </p:blipFill>
        <p:spPr>
          <a:xfrm>
            <a:off x="3131840" y="2276872"/>
            <a:ext cx="2376264" cy="2986906"/>
          </a:xfrm>
          <a:prstGeom prst="roundRect">
            <a:avLst/>
          </a:prstGeom>
          <a:ln w="28575">
            <a:solidFill>
              <a:srgbClr val="002060"/>
            </a:solidFill>
            <a:prstDash val="sysDash"/>
          </a:ln>
        </p:spPr>
      </p:pic>
      <p:pic>
        <p:nvPicPr>
          <p:cNvPr descr="IMG_3590.JPG" id="12" name="Рисунок 11"/>
          <p:cNvPicPr>
            <a:picLocks noChangeAspect="1"/>
          </p:cNvPicPr>
          <p:nvPr/>
        </p:nvPicPr>
        <p:blipFill>
          <a:blip cstate="print" r:embed="rId6"/>
          <a:srcRect l="154" r="19"/>
          <a:stretch>
            <a:fillRect/>
          </a:stretch>
        </p:blipFill>
        <p:spPr>
          <a:xfrm rot="5400000">
            <a:off x="6042551" y="302265"/>
            <a:ext cx="2459496" cy="3240359"/>
          </a:xfrm>
          <a:prstGeom prst="roundRect">
            <a:avLst/>
          </a:prstGeom>
          <a:ln w="28575">
            <a:solidFill>
              <a:srgbClr val="002060"/>
            </a:solidFill>
            <a:prstDash val="sysDash"/>
          </a:ln>
        </p:spPr>
      </p:pic>
      <p:pic>
        <p:nvPicPr>
          <p:cNvPr descr="IMG_3595.JPG" id="13" name="Рисунок 12"/>
          <p:cNvPicPr>
            <a:picLocks noChangeAspect="1"/>
          </p:cNvPicPr>
          <p:nvPr/>
        </p:nvPicPr>
        <p:blipFill>
          <a:blip cstate="print" r:embed="rId7"/>
          <a:srcRect b="76" l="7"/>
          <a:stretch>
            <a:fillRect/>
          </a:stretch>
        </p:blipFill>
        <p:spPr>
          <a:xfrm>
            <a:off x="5652120" y="4398270"/>
            <a:ext cx="3240360" cy="2459730"/>
          </a:xfrm>
          <a:prstGeom prst="roundRect">
            <a:avLst/>
          </a:prstGeom>
          <a:ln w="28575">
            <a:solidFill>
              <a:srgbClr val="002060"/>
            </a:solidFill>
            <a:prstDash val="sysDash"/>
          </a:ln>
        </p:spPr>
      </p:pic>
      <p:sp>
        <p:nvSpPr>
          <p:cNvPr id="14" name="TextBox 13"/>
          <p:cNvSpPr txBox="1"/>
          <p:nvPr/>
        </p:nvSpPr>
        <p:spPr>
          <a:xfrm>
            <a:off x="1907704" y="0"/>
            <a:ext cx="6023252" cy="769441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i="1" lang="ru-RU" smtClean="0" sz="44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Вместе дружная семья</a:t>
            </a:r>
            <a:endParaRPr b="1" dirty="0" i="1" lang="ru-RU" sz="4400">
              <a:solidFill>
                <a:schemeClr val="bg1"/>
              </a:solidFill>
              <a:latin charset="0" pitchFamily="18" typeface="Times New Roman"/>
              <a:cs charset="0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49080447"/>
      </p:ext>
    </p:extLst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descr="IMG_3578.JPG" id="9" name="Рисунок 8"/>
          <p:cNvPicPr>
            <a:picLocks noChangeAspect="1"/>
          </p:cNvPicPr>
          <p:nvPr/>
        </p:nvPicPr>
        <p:blipFill>
          <a:blip cstate="print" r:embed="rId3"/>
          <a:srcRect b="70" l="70"/>
          <a:stretch>
            <a:fillRect/>
          </a:stretch>
        </p:blipFill>
        <p:spPr>
          <a:xfrm rot="5400000">
            <a:off x="-188415" y="2500783"/>
            <a:ext cx="3336282" cy="2744444"/>
          </a:xfrm>
          <a:prstGeom prst="roundRect">
            <a:avLst/>
          </a:prstGeom>
          <a:ln w="28575">
            <a:solidFill>
              <a:srgbClr val="002060"/>
            </a:solidFill>
            <a:prstDash val="sysDash"/>
          </a:ln>
        </p:spPr>
      </p:pic>
      <p:pic>
        <p:nvPicPr>
          <p:cNvPr descr="IMG_3583.JPG" id="10" name="Рисунок 9"/>
          <p:cNvPicPr>
            <a:picLocks noChangeAspect="1"/>
          </p:cNvPicPr>
          <p:nvPr/>
        </p:nvPicPr>
        <p:blipFill>
          <a:blip cstate="print" r:embed="rId4"/>
          <a:srcRect l="67" r="107"/>
          <a:stretch>
            <a:fillRect/>
          </a:stretch>
        </p:blipFill>
        <p:spPr>
          <a:xfrm rot="5400000">
            <a:off x="3145043" y="751501"/>
            <a:ext cx="2709898" cy="3024336"/>
          </a:xfrm>
          <a:prstGeom prst="roundRect">
            <a:avLst/>
          </a:prstGeom>
          <a:ln w="28575">
            <a:solidFill>
              <a:srgbClr val="002060"/>
            </a:solidFill>
            <a:prstDash val="sysDash"/>
          </a:ln>
        </p:spPr>
      </p:pic>
      <p:pic>
        <p:nvPicPr>
          <p:cNvPr descr="IMG_3584.JPG" id="14" name="Рисунок 13"/>
          <p:cNvPicPr>
            <a:picLocks noChangeAspect="1"/>
          </p:cNvPicPr>
          <p:nvPr/>
        </p:nvPicPr>
        <p:blipFill>
          <a:blip cstate="print" r:embed="rId5"/>
          <a:srcRect l="94" r="89"/>
          <a:stretch>
            <a:fillRect/>
          </a:stretch>
        </p:blipFill>
        <p:spPr>
          <a:xfrm rot="5400000">
            <a:off x="6188758" y="2532322"/>
            <a:ext cx="2671139" cy="2736304"/>
          </a:xfrm>
          <a:prstGeom prst="roundRect">
            <a:avLst/>
          </a:prstGeom>
          <a:ln w="28575">
            <a:solidFill>
              <a:srgbClr val="002060"/>
            </a:solidFill>
            <a:prstDash val="sysDash"/>
          </a:ln>
        </p:spPr>
      </p:pic>
      <p:pic>
        <p:nvPicPr>
          <p:cNvPr descr="IMG_3588.JPG" id="15" name="Рисунок 14"/>
          <p:cNvPicPr>
            <a:picLocks noChangeAspect="1"/>
          </p:cNvPicPr>
          <p:nvPr/>
        </p:nvPicPr>
        <p:blipFill>
          <a:blip cstate="print" r:embed="rId6"/>
          <a:srcRect l="124" r="133"/>
          <a:stretch>
            <a:fillRect/>
          </a:stretch>
        </p:blipFill>
        <p:spPr>
          <a:xfrm rot="5400000">
            <a:off x="3123343" y="3869545"/>
            <a:ext cx="2716785" cy="2987824"/>
          </a:xfrm>
          <a:prstGeom prst="roundRect">
            <a:avLst/>
          </a:prstGeom>
          <a:ln w="28575">
            <a:solidFill>
              <a:srgbClr val="002060"/>
            </a:solidFill>
            <a:prstDash val="sysDash"/>
          </a:ln>
        </p:spPr>
      </p:pic>
      <p:sp>
        <p:nvSpPr>
          <p:cNvPr id="16" name="TextBox 15"/>
          <p:cNvSpPr txBox="1"/>
          <p:nvPr/>
        </p:nvSpPr>
        <p:spPr>
          <a:xfrm>
            <a:off x="1907704" y="0"/>
            <a:ext cx="6023252" cy="769441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i="1" lang="ru-RU" smtClean="0" sz="44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Вместе дружная семья</a:t>
            </a:r>
            <a:endParaRPr b="1" dirty="0" i="1" lang="ru-RU" sz="4400">
              <a:solidFill>
                <a:schemeClr val="bg1"/>
              </a:solidFill>
              <a:latin charset="0" pitchFamily="18" typeface="Times New Roman"/>
              <a:cs charset="0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490804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" name="TextBox 14"/>
          <p:cNvSpPr txBox="1"/>
          <p:nvPr/>
        </p:nvSpPr>
        <p:spPr>
          <a:xfrm>
            <a:off x="2051720" y="188640"/>
            <a:ext cx="60232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Вместе дружная семья</a:t>
            </a:r>
            <a:endParaRPr lang="ru-RU" sz="4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attachment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196752"/>
            <a:ext cx="2074540" cy="4149080"/>
          </a:xfrm>
          <a:prstGeom prst="roundRect">
            <a:avLst/>
          </a:prstGeom>
          <a:ln w="38100">
            <a:solidFill>
              <a:srgbClr val="002060"/>
            </a:solidFill>
            <a:prstDash val="sysDash"/>
          </a:ln>
        </p:spPr>
      </p:pic>
      <p:pic>
        <p:nvPicPr>
          <p:cNvPr id="9" name="Рисунок 8" descr="IMG_37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332648" y="1660240"/>
            <a:ext cx="3707904" cy="2780928"/>
          </a:xfrm>
          <a:prstGeom prst="roundRect">
            <a:avLst/>
          </a:prstGeom>
          <a:ln w="38100">
            <a:solidFill>
              <a:srgbClr val="002060"/>
            </a:solidFill>
            <a:prstDash val="sysDash"/>
          </a:ln>
        </p:spPr>
      </p:pic>
      <p:pic>
        <p:nvPicPr>
          <p:cNvPr id="11" name="Рисунок 10" descr="IMG_37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1196752"/>
            <a:ext cx="2582495" cy="3684405"/>
          </a:xfrm>
          <a:prstGeom prst="roundRect">
            <a:avLst/>
          </a:prstGeom>
          <a:ln w="38100">
            <a:solidFill>
              <a:srgbClr val="002060"/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16490804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" name="TextBox 14"/>
          <p:cNvSpPr txBox="1"/>
          <p:nvPr/>
        </p:nvSpPr>
        <p:spPr>
          <a:xfrm>
            <a:off x="270023" y="0"/>
            <a:ext cx="873117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Экскурсия в музей «Русская изба» </a:t>
            </a:r>
          </a:p>
          <a:p>
            <a:pPr algn="ctr"/>
            <a:r>
              <a:rPr lang="ru-RU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«Музей хлеба»</a:t>
            </a:r>
            <a:endParaRPr lang="ru-RU" sz="4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40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64538" y="2216865"/>
            <a:ext cx="3552395" cy="2664296"/>
          </a:xfrm>
          <a:prstGeom prst="roundRect">
            <a:avLst/>
          </a:prstGeom>
          <a:ln w="28575">
            <a:solidFill>
              <a:srgbClr val="002060"/>
            </a:solidFill>
            <a:prstDash val="sysDash"/>
          </a:ln>
        </p:spPr>
      </p:pic>
      <p:pic>
        <p:nvPicPr>
          <p:cNvPr id="7" name="Рисунок 6" descr="IMG_40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2543774" y="3441002"/>
            <a:ext cx="3552395" cy="2664296"/>
          </a:xfrm>
          <a:prstGeom prst="roundRect">
            <a:avLst/>
          </a:prstGeom>
          <a:ln w="28575">
            <a:solidFill>
              <a:srgbClr val="002060"/>
            </a:solidFill>
            <a:prstDash val="sysDash"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95630" y="2137717"/>
            <a:ext cx="3332234" cy="2499175"/>
          </a:xfrm>
          <a:prstGeom prst="rect">
            <a:avLst/>
          </a:prstGeom>
          <a:ln w="28575">
            <a:solidFill>
              <a:schemeClr val="bg2"/>
            </a:solidFill>
            <a:prstDash val="dash"/>
          </a:ln>
        </p:spPr>
      </p:pic>
    </p:spTree>
    <p:extLst>
      <p:ext uri="{BB962C8B-B14F-4D97-AF65-F5344CB8AC3E}">
        <p14:creationId xmlns:p14="http://schemas.microsoft.com/office/powerpoint/2010/main" val="16490804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" name="TextBox 14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Рисунки детей«Родная сторона»</a:t>
            </a:r>
          </a:p>
          <a:p>
            <a:pPr algn="ctr"/>
            <a:endParaRPr lang="ru-RU" sz="4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Агата Шелеп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107504" y="1556792"/>
            <a:ext cx="2808312" cy="2106234"/>
          </a:xfrm>
          <a:prstGeom prst="roundRect">
            <a:avLst/>
          </a:prstGeom>
          <a:ln w="19050">
            <a:solidFill>
              <a:srgbClr val="002060"/>
            </a:solidFill>
            <a:prstDash val="sysDash"/>
          </a:ln>
        </p:spPr>
      </p:pic>
      <p:pic>
        <p:nvPicPr>
          <p:cNvPr id="6" name="Рисунок 5" descr="Антон Бондаре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1556792"/>
            <a:ext cx="2952328" cy="2109300"/>
          </a:xfrm>
          <a:prstGeom prst="roundRect">
            <a:avLst/>
          </a:prstGeom>
          <a:ln w="38100">
            <a:solidFill>
              <a:srgbClr val="002060"/>
            </a:solidFill>
            <a:prstDash val="sysDash"/>
          </a:ln>
        </p:spPr>
      </p:pic>
      <p:pic>
        <p:nvPicPr>
          <p:cNvPr id="8" name="Рисунок 7" descr="Дима Куликов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107504" y="4005064"/>
            <a:ext cx="2880320" cy="2160240"/>
          </a:xfrm>
          <a:prstGeom prst="roundRect">
            <a:avLst/>
          </a:prstGeom>
          <a:ln w="38100">
            <a:solidFill>
              <a:srgbClr val="002060"/>
            </a:solidFill>
            <a:prstDash val="sysDash"/>
          </a:ln>
        </p:spPr>
      </p:pic>
      <p:pic>
        <p:nvPicPr>
          <p:cNvPr id="9" name="Рисунок 8" descr="Семен Бородулин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3491880" y="3573016"/>
            <a:ext cx="2160240" cy="2880320"/>
          </a:xfrm>
          <a:prstGeom prst="roundRect">
            <a:avLst/>
          </a:prstGeom>
          <a:ln w="38100">
            <a:solidFill>
              <a:srgbClr val="002060"/>
            </a:solidFill>
            <a:prstDash val="sysDash"/>
          </a:ln>
        </p:spPr>
      </p:pic>
      <p:pic>
        <p:nvPicPr>
          <p:cNvPr id="10" name="Рисунок 9" descr="Костя Груздев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6176" y="1556792"/>
            <a:ext cx="2736304" cy="2051653"/>
          </a:xfrm>
          <a:prstGeom prst="roundRect">
            <a:avLst/>
          </a:prstGeom>
          <a:ln w="38100">
            <a:solidFill>
              <a:srgbClr val="002060"/>
            </a:solidFill>
            <a:prstDash val="sysDash"/>
          </a:ln>
        </p:spPr>
      </p:pic>
      <p:pic>
        <p:nvPicPr>
          <p:cNvPr id="11" name="Рисунок 10" descr="Ева Королькова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56176" y="3933056"/>
            <a:ext cx="2880320" cy="2160240"/>
          </a:xfrm>
          <a:prstGeom prst="roundRect">
            <a:avLst/>
          </a:prstGeom>
          <a:ln w="38100">
            <a:solidFill>
              <a:srgbClr val="002060"/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1649080447"/>
      </p:ext>
    </p:extLst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descr="IMG_3288.JPG" id="8" name="Рисунок 7"/>
          <p:cNvPicPr>
            <a:picLocks noChangeAspect="1"/>
          </p:cNvPicPr>
          <p:nvPr/>
        </p:nvPicPr>
        <p:blipFill>
          <a:blip cstate="print" r:embed="rId3"/>
          <a:srcRect l="134"/>
          <a:stretch>
            <a:fillRect/>
          </a:stretch>
        </p:blipFill>
        <p:spPr>
          <a:xfrm rot="5400000">
            <a:off x="104394" y="1013112"/>
            <a:ext cx="2598507" cy="2592288"/>
          </a:xfrm>
          <a:prstGeom prst="roundRect">
            <a:avLst/>
          </a:prstGeom>
          <a:ln w="28575">
            <a:solidFill>
              <a:srgbClr val="002060"/>
            </a:solidFill>
            <a:prstDash val="sysDash"/>
          </a:ln>
        </p:spPr>
      </p:pic>
      <p:pic>
        <p:nvPicPr>
          <p:cNvPr descr="IMG_3561.JPG" id="11" name="Рисунок 10"/>
          <p:cNvPicPr>
            <a:picLocks noChangeAspect="1"/>
          </p:cNvPicPr>
          <p:nvPr/>
        </p:nvPicPr>
        <p:blipFill>
          <a:blip cstate="print" r:embed="rId4"/>
          <a:stretch>
            <a:fillRect/>
          </a:stretch>
        </p:blipFill>
        <p:spPr>
          <a:xfrm rot="5400000">
            <a:off x="2771800" y="1088232"/>
            <a:ext cx="2880320" cy="2160240"/>
          </a:xfrm>
          <a:prstGeom prst="roundRect">
            <a:avLst/>
          </a:prstGeom>
          <a:ln w="28575">
            <a:solidFill>
              <a:srgbClr val="002060"/>
            </a:solidFill>
            <a:prstDash val="sysDash"/>
          </a:ln>
        </p:spPr>
      </p:pic>
      <p:pic>
        <p:nvPicPr>
          <p:cNvPr descr="IMG_3568.JPG" id="12" name="Рисунок 11"/>
          <p:cNvPicPr>
            <a:picLocks noChangeAspect="1"/>
          </p:cNvPicPr>
          <p:nvPr/>
        </p:nvPicPr>
        <p:blipFill>
          <a:blip cstate="print" r:embed="rId5"/>
          <a:stretch>
            <a:fillRect/>
          </a:stretch>
        </p:blipFill>
        <p:spPr>
          <a:xfrm>
            <a:off x="5796136" y="1286762"/>
            <a:ext cx="3168352" cy="2376264"/>
          </a:xfrm>
          <a:prstGeom prst="roundRect">
            <a:avLst/>
          </a:prstGeom>
          <a:ln w="28575">
            <a:solidFill>
              <a:srgbClr val="002060"/>
            </a:solidFill>
            <a:prstDash val="sysDash"/>
          </a:ln>
        </p:spPr>
      </p:pic>
      <p:pic>
        <p:nvPicPr>
          <p:cNvPr descr="IMG_3296.jpg" id="13" name="Рисунок 12"/>
          <p:cNvPicPr>
            <a:picLocks noChangeAspect="1"/>
          </p:cNvPicPr>
          <p:nvPr/>
        </p:nvPicPr>
        <p:blipFill>
          <a:blip cstate="print" r:embed="rId6"/>
          <a:stretch>
            <a:fillRect/>
          </a:stretch>
        </p:blipFill>
        <p:spPr>
          <a:xfrm>
            <a:off x="107504" y="4148442"/>
            <a:ext cx="2592288" cy="2584641"/>
          </a:xfrm>
          <a:prstGeom prst="roundRect">
            <a:avLst/>
          </a:prstGeom>
          <a:ln w="28575">
            <a:solidFill>
              <a:srgbClr val="002060"/>
            </a:solidFill>
            <a:prstDash val="sysDash"/>
          </a:ln>
        </p:spPr>
      </p:pic>
      <p:pic>
        <p:nvPicPr>
          <p:cNvPr descr="IMG_3553.jpg" id="16" name="Рисунок 15"/>
          <p:cNvPicPr>
            <a:picLocks noChangeAspect="1"/>
          </p:cNvPicPr>
          <p:nvPr/>
        </p:nvPicPr>
        <p:blipFill>
          <a:blip cstate="print" r:embed="rId7"/>
          <a:stretch>
            <a:fillRect/>
          </a:stretch>
        </p:blipFill>
        <p:spPr>
          <a:xfrm>
            <a:off x="3203848" y="3933056"/>
            <a:ext cx="2357540" cy="2708920"/>
          </a:xfrm>
          <a:prstGeom prst="roundRect">
            <a:avLst/>
          </a:prstGeom>
          <a:ln w="28575">
            <a:solidFill>
              <a:srgbClr val="002060"/>
            </a:solidFill>
            <a:prstDash val="sysDash"/>
          </a:ln>
        </p:spPr>
      </p:pic>
      <p:pic>
        <p:nvPicPr>
          <p:cNvPr descr="IMG_3556.JPG" id="17" name="Рисунок 16"/>
          <p:cNvPicPr>
            <a:picLocks noChangeAspect="1"/>
          </p:cNvPicPr>
          <p:nvPr/>
        </p:nvPicPr>
        <p:blipFill>
          <a:blip cstate="print" r:embed="rId8"/>
          <a:stretch>
            <a:fillRect/>
          </a:stretch>
        </p:blipFill>
        <p:spPr>
          <a:xfrm>
            <a:off x="5940152" y="4329100"/>
            <a:ext cx="3024336" cy="2268252"/>
          </a:xfrm>
          <a:prstGeom prst="roundRect">
            <a:avLst/>
          </a:prstGeom>
          <a:ln w="28575">
            <a:solidFill>
              <a:srgbClr val="002060"/>
            </a:solidFill>
            <a:prstDash val="sysDash"/>
          </a:ln>
        </p:spPr>
      </p:pic>
      <p:sp>
        <p:nvSpPr>
          <p:cNvPr id="18" name="TextBox 17"/>
          <p:cNvSpPr txBox="1"/>
          <p:nvPr/>
        </p:nvSpPr>
        <p:spPr>
          <a:xfrm>
            <a:off x="1907704" y="0"/>
            <a:ext cx="5084469" cy="769441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i="1" lang="ru-RU" smtClean="0" sz="44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Моя страна Россия</a:t>
            </a:r>
            <a:endParaRPr b="1" dirty="0" i="1" lang="ru-RU" sz="4400">
              <a:solidFill>
                <a:schemeClr val="bg1"/>
              </a:solidFill>
              <a:latin charset="0" pitchFamily="18" typeface="Times New Roman"/>
              <a:cs charset="0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49080447"/>
      </p:ext>
    </p:extLst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descr="IMG_3604.JPG" id="10" name="Рисунок 9"/>
          <p:cNvPicPr>
            <a:picLocks noChangeAspect="1"/>
          </p:cNvPicPr>
          <p:nvPr/>
        </p:nvPicPr>
        <p:blipFill>
          <a:blip cstate="print" r:embed="rId3"/>
          <a:srcRect r="17"/>
          <a:stretch>
            <a:fillRect/>
          </a:stretch>
        </p:blipFill>
        <p:spPr>
          <a:xfrm rot="5400000">
            <a:off x="4578839" y="1982001"/>
            <a:ext cx="2808312" cy="3110023"/>
          </a:xfrm>
          <a:prstGeom prst="roundRect">
            <a:avLst/>
          </a:prstGeom>
          <a:ln w="28575">
            <a:solidFill>
              <a:srgbClr val="002060"/>
            </a:solidFill>
            <a:prstDash val="sysDash"/>
          </a:ln>
        </p:spPr>
      </p:pic>
      <p:pic>
        <p:nvPicPr>
          <p:cNvPr descr="IMG_3605.JPG" id="14" name="Рисунок 13"/>
          <p:cNvPicPr>
            <a:picLocks noChangeAspect="1"/>
          </p:cNvPicPr>
          <p:nvPr/>
        </p:nvPicPr>
        <p:blipFill>
          <a:blip cstate="print" r:embed="rId4"/>
          <a:stretch>
            <a:fillRect/>
          </a:stretch>
        </p:blipFill>
        <p:spPr>
          <a:xfrm>
            <a:off x="611560" y="1692276"/>
            <a:ext cx="3375555" cy="2531666"/>
          </a:xfrm>
          <a:prstGeom prst="roundRect">
            <a:avLst/>
          </a:prstGeom>
          <a:ln w="28575">
            <a:solidFill>
              <a:srgbClr val="002060"/>
            </a:solidFill>
            <a:prstDash val="sysDash"/>
          </a:ln>
        </p:spPr>
      </p:pic>
      <p:sp>
        <p:nvSpPr>
          <p:cNvPr id="15" name="TextBox 14"/>
          <p:cNvSpPr txBox="1"/>
          <p:nvPr/>
        </p:nvSpPr>
        <p:spPr>
          <a:xfrm>
            <a:off x="2627784" y="116632"/>
            <a:ext cx="4120039" cy="769441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i="1" lang="ru-RU" smtClean="0" sz="44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Родная природа</a:t>
            </a:r>
            <a:endParaRPr b="1" dirty="0" i="1" lang="ru-RU" sz="4400">
              <a:solidFill>
                <a:schemeClr val="bg1"/>
              </a:solidFill>
              <a:latin charset="0" pitchFamily="18" typeface="Times New Roman"/>
              <a:cs charset="0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49080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67544" y="26064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908720"/>
            <a:ext cx="734481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Чувство патриотизма многогранно по содержанию. Это и любовь к родным местам, и гордость за свой народ, и ощущение своей неразрывности с окружающим миром и желание сохранять и приумножить богатство своей страны. Чувство родины у ребенка начинается с любви к самым близким людям отцу, матери, бабушке, дедушке. И родной дом, и двор где он не раз гулял - всё это Родина.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2731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" name="TextBox 14"/>
          <p:cNvSpPr txBox="1"/>
          <p:nvPr/>
        </p:nvSpPr>
        <p:spPr>
          <a:xfrm>
            <a:off x="2627784" y="116632"/>
            <a:ext cx="41200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Родная природа</a:t>
            </a:r>
            <a:endParaRPr lang="ru-RU" sz="4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916832"/>
            <a:ext cx="3841825" cy="2881368"/>
          </a:xfrm>
          <a:prstGeom prst="rect">
            <a:avLst/>
          </a:prstGeom>
          <a:ln w="28575">
            <a:solidFill>
              <a:schemeClr val="bg2"/>
            </a:solidFill>
            <a:prstDash val="dash"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0218" y="1908502"/>
            <a:ext cx="3802861" cy="2852146"/>
          </a:xfrm>
          <a:prstGeom prst="rect">
            <a:avLst/>
          </a:prstGeom>
          <a:ln w="28575">
            <a:solidFill>
              <a:schemeClr val="bg2"/>
            </a:solidFill>
            <a:prstDash val="dash"/>
          </a:ln>
        </p:spPr>
      </p:pic>
    </p:spTree>
    <p:extLst>
      <p:ext uri="{BB962C8B-B14F-4D97-AF65-F5344CB8AC3E}">
        <p14:creationId xmlns:p14="http://schemas.microsoft.com/office/powerpoint/2010/main" val="35657677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" name="TextBox 14"/>
          <p:cNvSpPr txBox="1"/>
          <p:nvPr/>
        </p:nvSpPr>
        <p:spPr>
          <a:xfrm>
            <a:off x="2627784" y="116632"/>
            <a:ext cx="41200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Родная природа</a:t>
            </a:r>
            <a:endParaRPr lang="ru-RU" sz="4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44" y="1112382"/>
            <a:ext cx="3107499" cy="2330624"/>
          </a:xfrm>
          <a:prstGeom prst="rect">
            <a:avLst/>
          </a:prstGeom>
          <a:ln w="28575">
            <a:solidFill>
              <a:schemeClr val="bg2"/>
            </a:solidFill>
            <a:prstDash val="sysDash"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43503" y="1473957"/>
            <a:ext cx="3072341" cy="2304256"/>
          </a:xfrm>
          <a:prstGeom prst="rect">
            <a:avLst/>
          </a:prstGeom>
          <a:ln w="28575">
            <a:solidFill>
              <a:schemeClr val="bg2"/>
            </a:solidFill>
            <a:prstDash val="dash"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4149" y="3820729"/>
            <a:ext cx="3323861" cy="2492896"/>
          </a:xfrm>
          <a:prstGeom prst="rect">
            <a:avLst/>
          </a:prstGeom>
          <a:ln w="28575">
            <a:solidFill>
              <a:schemeClr val="bg2"/>
            </a:solidFill>
            <a:prstDash val="dash"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3050" y="1160711"/>
            <a:ext cx="2456642" cy="3279778"/>
          </a:xfrm>
          <a:prstGeom prst="rect">
            <a:avLst/>
          </a:prstGeom>
          <a:ln w="28575">
            <a:solidFill>
              <a:schemeClr val="bg2"/>
            </a:solidFill>
            <a:prstDash val="dash"/>
          </a:ln>
        </p:spPr>
      </p:pic>
    </p:spTree>
    <p:extLst>
      <p:ext uri="{BB962C8B-B14F-4D97-AF65-F5344CB8AC3E}">
        <p14:creationId xmlns:p14="http://schemas.microsoft.com/office/powerpoint/2010/main" val="620218354"/>
      </p:ext>
    </p:extLst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" name="TextBox 14"/>
          <p:cNvSpPr txBox="1"/>
          <p:nvPr/>
        </p:nvSpPr>
        <p:spPr>
          <a:xfrm>
            <a:off x="3059832" y="116632"/>
            <a:ext cx="3420295" cy="769441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i="1" lang="ru-RU" smtClean="0" sz="44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Наша Армия</a:t>
            </a:r>
            <a:endParaRPr b="1" dirty="0" i="1" lang="ru-RU" sz="4400">
              <a:solidFill>
                <a:schemeClr val="bg1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descr="IMG_4074.JPG" id="5" name="Рисунок 4"/>
          <p:cNvPicPr>
            <a:picLocks noChangeAspect="1"/>
          </p:cNvPicPr>
          <p:nvPr/>
        </p:nvPicPr>
        <p:blipFill>
          <a:blip cstate="print" r:embed="rId3"/>
          <a:srcRect b="158" l="128" t="123"/>
          <a:stretch>
            <a:fillRect/>
          </a:stretch>
        </p:blipFill>
        <p:spPr>
          <a:xfrm rot="5400000">
            <a:off x="121196" y="1255068"/>
            <a:ext cx="2996952" cy="2592288"/>
          </a:xfrm>
          <a:prstGeom prst="roundRect">
            <a:avLst/>
          </a:prstGeom>
          <a:ln w="28575">
            <a:solidFill>
              <a:srgbClr val="002060"/>
            </a:solidFill>
            <a:prstDash val="sysDash"/>
          </a:ln>
        </p:spPr>
      </p:pic>
      <p:pic>
        <p:nvPicPr>
          <p:cNvPr descr="IMG_4077.JPG" id="6" name="Рисунок 5"/>
          <p:cNvPicPr>
            <a:picLocks noChangeAspect="1"/>
          </p:cNvPicPr>
          <p:nvPr/>
        </p:nvPicPr>
        <p:blipFill>
          <a:blip cstate="print" r:embed="rId4"/>
          <a:stretch>
            <a:fillRect/>
          </a:stretch>
        </p:blipFill>
        <p:spPr>
          <a:xfrm>
            <a:off x="143000" y="4221088"/>
            <a:ext cx="3168352" cy="2376264"/>
          </a:xfrm>
          <a:prstGeom prst="roundRect">
            <a:avLst/>
          </a:prstGeom>
          <a:ln w="28575">
            <a:solidFill>
              <a:srgbClr val="002060"/>
            </a:solidFill>
            <a:prstDash val="sysDash"/>
          </a:ln>
        </p:spPr>
      </p:pic>
      <p:pic>
        <p:nvPicPr>
          <p:cNvPr descr="IMG_4087.JPG" id="7" name="Рисунок 6"/>
          <p:cNvPicPr>
            <a:picLocks noChangeAspect="1"/>
          </p:cNvPicPr>
          <p:nvPr/>
        </p:nvPicPr>
        <p:blipFill>
          <a:blip cstate="print" r:embed="rId5"/>
          <a:stretch>
            <a:fillRect/>
          </a:stretch>
        </p:blipFill>
        <p:spPr>
          <a:xfrm rot="5400000">
            <a:off x="2651786" y="1460782"/>
            <a:ext cx="3264363" cy="2448272"/>
          </a:xfrm>
          <a:prstGeom prst="roundRect">
            <a:avLst/>
          </a:prstGeom>
          <a:ln w="28575">
            <a:solidFill>
              <a:srgbClr val="002060"/>
            </a:solidFill>
            <a:prstDash val="sysDash"/>
          </a:ln>
        </p:spPr>
      </p:pic>
      <p:pic>
        <p:nvPicPr>
          <p:cNvPr descr="IMG_4090.JPG" id="8" name="Рисунок 7"/>
          <p:cNvPicPr>
            <a:picLocks noChangeAspect="1"/>
          </p:cNvPicPr>
          <p:nvPr/>
        </p:nvPicPr>
        <p:blipFill>
          <a:blip cstate="print" r:embed="rId6"/>
          <a:stretch>
            <a:fillRect/>
          </a:stretch>
        </p:blipFill>
        <p:spPr>
          <a:xfrm>
            <a:off x="5724128" y="1196752"/>
            <a:ext cx="3203848" cy="2402886"/>
          </a:xfrm>
          <a:prstGeom prst="roundRect">
            <a:avLst/>
          </a:prstGeom>
          <a:ln w="28575">
            <a:solidFill>
              <a:srgbClr val="002060"/>
            </a:solidFill>
            <a:prstDash val="sysDash"/>
          </a:ln>
        </p:spPr>
      </p:pic>
      <p:pic>
        <p:nvPicPr>
          <p:cNvPr descr="IMG_4091.JPG" id="9" name="Рисунок 8"/>
          <p:cNvPicPr>
            <a:picLocks noChangeAspect="1"/>
          </p:cNvPicPr>
          <p:nvPr/>
        </p:nvPicPr>
        <p:blipFill>
          <a:blip cstate="print" r:embed="rId7"/>
          <a:stretch>
            <a:fillRect/>
          </a:stretch>
        </p:blipFill>
        <p:spPr>
          <a:xfrm>
            <a:off x="5580112" y="3933056"/>
            <a:ext cx="3456384" cy="2592288"/>
          </a:xfrm>
          <a:prstGeom prst="roundRect">
            <a:avLst/>
          </a:prstGeom>
          <a:ln w="28575">
            <a:solidFill>
              <a:srgbClr val="002060"/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16490804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903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2699792" y="1444914"/>
            <a:ext cx="387753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500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691680" y="332656"/>
            <a:ext cx="547260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Воспитание гражданских, патриотических чувств детей среднего дошкольного возраста через ознакомление с  малой и большой Родиной.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Формирование позитивных установок в воспитании гражданственности, патриотизма, развитие социально-эмоционального интеллекта в изучении фактов истории родного села,  страны.</a:t>
            </a:r>
          </a:p>
        </p:txBody>
      </p:sp>
    </p:spTree>
    <p:extLst>
      <p:ext uri="{BB962C8B-B14F-4D97-AF65-F5344CB8AC3E}">
        <p14:creationId xmlns:p14="http://schemas.microsoft.com/office/powerpoint/2010/main" val="40409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467544" y="332656"/>
            <a:ext cx="828092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</a:p>
          <a:p>
            <a:pPr marL="342900" indent="-342900"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Воспитывать любовь к родному дому, семье, детскому саду.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Создать эмоционально благополучную атмосферу дома и в детском саду, где взаимоотношение  между людьми (взрослыми и детьми) построены на основе доброжелательности и взаимоуважении, где ребенок будет чувствовать себя желанным и защищенным.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Побуждать детей к выполнению общественно- значимых заданий, к добрым делам для семья, родного дома, детского сада.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Побуждать детей к проявлении  сострадания  заботливости внимательности к родным и близким, к друзьям и сверстникам.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Учить детей принимать участие в обсуждении семейных праздников, традиций семьи и детского сада.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Соблюдать права ребенка на игру, досуг, свою территорию.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Способствовать активному вовлечению родителей в совместную деятельность  с ребенком в условии семьи и детского сада.</a:t>
            </a:r>
          </a:p>
        </p:txBody>
      </p:sp>
    </p:spTree>
    <p:extLst>
      <p:ext uri="{BB962C8B-B14F-4D97-AF65-F5344CB8AC3E}">
        <p14:creationId xmlns:p14="http://schemas.microsoft.com/office/powerpoint/2010/main" val="40409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395536" y="188641"/>
            <a:ext cx="84249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Предполагаемый результат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  <a:p>
            <a:endParaRPr lang="ru-RU" sz="2400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412776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443841"/>
            <a:ext cx="69847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Дети имеют представление о селе, в котором они живут. Знают свою «малую» Родину, испытывают чувства гордости за свой край;</a:t>
            </a:r>
          </a:p>
          <a:p>
            <a:pPr lvl="0"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Знают  его достопримечательности;</a:t>
            </a:r>
          </a:p>
          <a:p>
            <a:pPr lvl="0"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Имеют представление об исторических памятниках;</a:t>
            </a:r>
          </a:p>
          <a:p>
            <a:pPr lvl="0"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Имеют первоначальное представление о семье, ее членах и родственных отношениях;</a:t>
            </a:r>
          </a:p>
          <a:p>
            <a:pPr lvl="0"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Проявляют  интерес к родному краю, который находит отражение в совместных рисунках детей и родителей, рассказах.</a:t>
            </a:r>
          </a:p>
          <a:p>
            <a:pPr lvl="0"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Дети знают праздники и традиции, которые отмечаются в селе и семье.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9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4528" cy="6858000"/>
          </a:xfrm>
        </p:spPr>
      </p:pic>
      <p:sp>
        <p:nvSpPr>
          <p:cNvPr id="5" name="TextBox 4"/>
          <p:cNvSpPr txBox="1"/>
          <p:nvPr/>
        </p:nvSpPr>
        <p:spPr>
          <a:xfrm rot="10800000" flipV="1">
            <a:off x="683568" y="450832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endParaRPr lang="ru-RU" sz="2400" b="1" dirty="0">
              <a:solidFill>
                <a:srgbClr val="002060"/>
              </a:solidFill>
            </a:endParaRPr>
          </a:p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332656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этап «Подготовительный»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980728"/>
            <a:ext cx="59046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Составление перспективного плана работы по проведению проекта;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Анкетирование родителей по патриотическому воспитанию;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Подбор литературы, иллюстраций, стихотворений, рассказов, загадок, пословиц, презентаций, познавательных  видео, составление картотеки национальных игр, оформление папки- передвижки по патриотическому воспитанию.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и пополнение предметно – развивающей среды.</a:t>
            </a:r>
          </a:p>
          <a:p>
            <a:pPr algn="ctr"/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206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324528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539552" y="764704"/>
            <a:ext cx="763284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этап </a:t>
            </a: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«Основной»</a:t>
            </a:r>
          </a:p>
          <a:p>
            <a:pPr algn="ctr"/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 РЕАЛИЗАЦИИ </a:t>
            </a:r>
          </a:p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69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324528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395536" y="1"/>
            <a:ext cx="8280920" cy="744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Блок 1. «Вместе дружная семья»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Содержание блока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Мир ребенка начинается с семьи, впервые он осознает себя человеком – членом семейного сообщества. В рамках этого блока дети получают знания о своем ближайшем окружении, семье (знакомство с семьёй, ее историей, родственниками, семейными традициям, составление родословной), детском саде, у них воспитывается гуманное отношение к своим близким, уточняются представления детей о именах близких людей, семейных историях, традициях.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Реализация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Рассматривание сюжетных картин из серии «Моя семья»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Общение «Любимый отдых членов семьи». Рисунок дома.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Дидактические игры «День рождения», «Встреча гостей».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Праздники-развлечения: «Праздник мамы»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Ролевые игры «Кто работает в детском саду»; «Я – воспитатель», предметы - заместители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Экскурсии по территории детского сада: медицинский кабинет, пищеблок, прачечная,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Составление рассказов по фотоальбому «Мой детский сад».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Чтение произведений К. Ушинский «Четыре желания», С. Черный «Имя», Л. Толстой «У бабки была внучка»; чтение русских народных сказок; составление коротких рассказов из личного опыта.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Набор сюжетных картин; фото альбомов воспитанников.</a:t>
            </a:r>
          </a:p>
          <a:p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695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1509</Words>
  <Application>Microsoft Office PowerPoint</Application>
  <PresentationFormat>Экран (4:3)</PresentationFormat>
  <Paragraphs>172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Кристина</dc:creator>
  <cp:lastModifiedBy>Aser</cp:lastModifiedBy>
  <cp:revision>30</cp:revision>
  <dcterms:created xsi:type="dcterms:W3CDTF">2018-04-16T14:54:28Z</dcterms:created>
  <dcterms:modified xsi:type="dcterms:W3CDTF">2022-11-15T18:41:58Z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1118123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